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  <p:sldMasterId id="2147483673" r:id="rId2"/>
  </p:sldMasterIdLst>
  <p:notesMasterIdLst>
    <p:notesMasterId r:id="rId186"/>
  </p:notesMasterIdLst>
  <p:handoutMasterIdLst>
    <p:handoutMasterId r:id="rId187"/>
  </p:handoutMasterIdLst>
  <p:sldIdLst>
    <p:sldId id="1350" r:id="rId3"/>
    <p:sldId id="1197" r:id="rId4"/>
    <p:sldId id="1198" r:id="rId5"/>
    <p:sldId id="1199" r:id="rId6"/>
    <p:sldId id="1200" r:id="rId7"/>
    <p:sldId id="1201" r:id="rId8"/>
    <p:sldId id="1204" r:id="rId9"/>
    <p:sldId id="1205" r:id="rId10"/>
    <p:sldId id="1206" r:id="rId11"/>
    <p:sldId id="1207" r:id="rId12"/>
    <p:sldId id="1208" r:id="rId13"/>
    <p:sldId id="1209" r:id="rId14"/>
    <p:sldId id="1210" r:id="rId15"/>
    <p:sldId id="1211" r:id="rId16"/>
    <p:sldId id="1212" r:id="rId17"/>
    <p:sldId id="1214" r:id="rId18"/>
    <p:sldId id="1215" r:id="rId19"/>
    <p:sldId id="1216" r:id="rId20"/>
    <p:sldId id="1217" r:id="rId21"/>
    <p:sldId id="1218" r:id="rId22"/>
    <p:sldId id="1219" r:id="rId23"/>
    <p:sldId id="929" r:id="rId24"/>
    <p:sldId id="964" r:id="rId25"/>
    <p:sldId id="968" r:id="rId26"/>
    <p:sldId id="1104" r:id="rId27"/>
    <p:sldId id="1138" r:id="rId28"/>
    <p:sldId id="969" r:id="rId29"/>
    <p:sldId id="970" r:id="rId30"/>
    <p:sldId id="971" r:id="rId31"/>
    <p:sldId id="1068" r:id="rId32"/>
    <p:sldId id="980" r:id="rId33"/>
    <p:sldId id="1149" r:id="rId34"/>
    <p:sldId id="1150" r:id="rId35"/>
    <p:sldId id="1148" r:id="rId36"/>
    <p:sldId id="1151" r:id="rId37"/>
    <p:sldId id="1107" r:id="rId38"/>
    <p:sldId id="1108" r:id="rId39"/>
    <p:sldId id="1109" r:id="rId40"/>
    <p:sldId id="1144" r:id="rId41"/>
    <p:sldId id="1110" r:id="rId42"/>
    <p:sldId id="1111" r:id="rId43"/>
    <p:sldId id="1145" r:id="rId44"/>
    <p:sldId id="1112" r:id="rId45"/>
    <p:sldId id="1113" r:id="rId46"/>
    <p:sldId id="1146" r:id="rId47"/>
    <p:sldId id="1069" r:id="rId48"/>
    <p:sldId id="1152" r:id="rId49"/>
    <p:sldId id="990" r:id="rId50"/>
    <p:sldId id="991" r:id="rId51"/>
    <p:sldId id="992" r:id="rId52"/>
    <p:sldId id="1156" r:id="rId53"/>
    <p:sldId id="993" r:id="rId54"/>
    <p:sldId id="1000" r:id="rId55"/>
    <p:sldId id="1157" r:id="rId56"/>
    <p:sldId id="1158" r:id="rId57"/>
    <p:sldId id="1159" r:id="rId58"/>
    <p:sldId id="1160" r:id="rId59"/>
    <p:sldId id="1161" r:id="rId60"/>
    <p:sldId id="1162" r:id="rId61"/>
    <p:sldId id="1163" r:id="rId62"/>
    <p:sldId id="1164" r:id="rId63"/>
    <p:sldId id="1165" r:id="rId64"/>
    <p:sldId id="1166" r:id="rId65"/>
    <p:sldId id="1167" r:id="rId66"/>
    <p:sldId id="1168" r:id="rId67"/>
    <p:sldId id="1169" r:id="rId68"/>
    <p:sldId id="1170" r:id="rId69"/>
    <p:sldId id="1171" r:id="rId70"/>
    <p:sldId id="1172" r:id="rId71"/>
    <p:sldId id="1173" r:id="rId72"/>
    <p:sldId id="1174" r:id="rId73"/>
    <p:sldId id="1175" r:id="rId74"/>
    <p:sldId id="1176" r:id="rId75"/>
    <p:sldId id="1177" r:id="rId76"/>
    <p:sldId id="1178" r:id="rId77"/>
    <p:sldId id="1179" r:id="rId78"/>
    <p:sldId id="1181" r:id="rId79"/>
    <p:sldId id="1182" r:id="rId80"/>
    <p:sldId id="1183" r:id="rId81"/>
    <p:sldId id="1184" r:id="rId82"/>
    <p:sldId id="1185" r:id="rId83"/>
    <p:sldId id="1189" r:id="rId84"/>
    <p:sldId id="1190" r:id="rId85"/>
    <p:sldId id="1191" r:id="rId86"/>
    <p:sldId id="1192" r:id="rId87"/>
    <p:sldId id="1193" r:id="rId88"/>
    <p:sldId id="1194" r:id="rId89"/>
    <p:sldId id="1195" r:id="rId90"/>
    <p:sldId id="1196" r:id="rId91"/>
    <p:sldId id="1220" r:id="rId92"/>
    <p:sldId id="1221" r:id="rId93"/>
    <p:sldId id="1223" r:id="rId94"/>
    <p:sldId id="1224" r:id="rId95"/>
    <p:sldId id="1225" r:id="rId96"/>
    <p:sldId id="1226" r:id="rId97"/>
    <p:sldId id="1228" r:id="rId98"/>
    <p:sldId id="1229" r:id="rId99"/>
    <p:sldId id="1230" r:id="rId100"/>
    <p:sldId id="1233" r:id="rId101"/>
    <p:sldId id="1234" r:id="rId102"/>
    <p:sldId id="1235" r:id="rId103"/>
    <p:sldId id="1237" r:id="rId104"/>
    <p:sldId id="1239" r:id="rId105"/>
    <p:sldId id="1240" r:id="rId106"/>
    <p:sldId id="1241" r:id="rId107"/>
    <p:sldId id="1244" r:id="rId108"/>
    <p:sldId id="1247" r:id="rId109"/>
    <p:sldId id="1248" r:id="rId110"/>
    <p:sldId id="1249" r:id="rId111"/>
    <p:sldId id="1251" r:id="rId112"/>
    <p:sldId id="1252" r:id="rId113"/>
    <p:sldId id="1255" r:id="rId114"/>
    <p:sldId id="1257" r:id="rId115"/>
    <p:sldId id="1258" r:id="rId116"/>
    <p:sldId id="1263" r:id="rId117"/>
    <p:sldId id="1264" r:id="rId118"/>
    <p:sldId id="1265" r:id="rId119"/>
    <p:sldId id="1266" r:id="rId120"/>
    <p:sldId id="1267" r:id="rId121"/>
    <p:sldId id="1270" r:id="rId122"/>
    <p:sldId id="1271" r:id="rId123"/>
    <p:sldId id="1273" r:id="rId124"/>
    <p:sldId id="1274" r:id="rId125"/>
    <p:sldId id="1279" r:id="rId126"/>
    <p:sldId id="1280" r:id="rId127"/>
    <p:sldId id="1281" r:id="rId128"/>
    <p:sldId id="1282" r:id="rId129"/>
    <p:sldId id="1283" r:id="rId130"/>
    <p:sldId id="1284" r:id="rId131"/>
    <p:sldId id="1285" r:id="rId132"/>
    <p:sldId id="1286" r:id="rId133"/>
    <p:sldId id="1287" r:id="rId134"/>
    <p:sldId id="1288" r:id="rId135"/>
    <p:sldId id="1289" r:id="rId136"/>
    <p:sldId id="1290" r:id="rId137"/>
    <p:sldId id="1291" r:id="rId138"/>
    <p:sldId id="1292" r:id="rId139"/>
    <p:sldId id="1293" r:id="rId140"/>
    <p:sldId id="1294" r:id="rId141"/>
    <p:sldId id="1295" r:id="rId142"/>
    <p:sldId id="1296" r:id="rId143"/>
    <p:sldId id="1297" r:id="rId144"/>
    <p:sldId id="1298" r:id="rId145"/>
    <p:sldId id="1299" r:id="rId146"/>
    <p:sldId id="1301" r:id="rId147"/>
    <p:sldId id="1302" r:id="rId148"/>
    <p:sldId id="1303" r:id="rId149"/>
    <p:sldId id="1304" r:id="rId150"/>
    <p:sldId id="1305" r:id="rId151"/>
    <p:sldId id="1306" r:id="rId152"/>
    <p:sldId id="1307" r:id="rId153"/>
    <p:sldId id="1308" r:id="rId154"/>
    <p:sldId id="1309" r:id="rId155"/>
    <p:sldId id="1310" r:id="rId156"/>
    <p:sldId id="1311" r:id="rId157"/>
    <p:sldId id="1312" r:id="rId158"/>
    <p:sldId id="1313" r:id="rId159"/>
    <p:sldId id="1314" r:id="rId160"/>
    <p:sldId id="1315" r:id="rId161"/>
    <p:sldId id="1316" r:id="rId162"/>
    <p:sldId id="1317" r:id="rId163"/>
    <p:sldId id="1318" r:id="rId164"/>
    <p:sldId id="1319" r:id="rId165"/>
    <p:sldId id="1320" r:id="rId166"/>
    <p:sldId id="1322" r:id="rId167"/>
    <p:sldId id="1323" r:id="rId168"/>
    <p:sldId id="1324" r:id="rId169"/>
    <p:sldId id="1325" r:id="rId170"/>
    <p:sldId id="1326" r:id="rId171"/>
    <p:sldId id="1328" r:id="rId172"/>
    <p:sldId id="1329" r:id="rId173"/>
    <p:sldId id="1331" r:id="rId174"/>
    <p:sldId id="1332" r:id="rId175"/>
    <p:sldId id="1333" r:id="rId176"/>
    <p:sldId id="1334" r:id="rId177"/>
    <p:sldId id="1338" r:id="rId178"/>
    <p:sldId id="1340" r:id="rId179"/>
    <p:sldId id="1341" r:id="rId180"/>
    <p:sldId id="1351" r:id="rId181"/>
    <p:sldId id="1343" r:id="rId182"/>
    <p:sldId id="1346" r:id="rId183"/>
    <p:sldId id="1347" r:id="rId184"/>
    <p:sldId id="1348" r:id="rId185"/>
  </p:sldIdLst>
  <p:sldSz cx="10287000" cy="6858000" type="35mm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C5EC"/>
    <a:srgbClr val="333399"/>
    <a:srgbClr val="DDE3FF"/>
    <a:srgbClr val="E5E9FF"/>
    <a:srgbClr val="002E8A"/>
    <a:srgbClr val="FF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98" autoAdjust="0"/>
    <p:restoredTop sz="90339" autoAdjust="0"/>
  </p:normalViewPr>
  <p:slideViewPr>
    <p:cSldViewPr>
      <p:cViewPr>
        <p:scale>
          <a:sx n="73" d="100"/>
          <a:sy n="73" d="100"/>
        </p:scale>
        <p:origin x="-1440" y="-186"/>
      </p:cViewPr>
      <p:guideLst>
        <p:guide orient="horz" pos="2614"/>
        <p:guide orient="horz" pos="2115"/>
        <p:guide orient="horz" pos="3203"/>
        <p:guide orient="horz" pos="1389"/>
        <p:guide orient="horz" pos="119"/>
        <p:guide pos="3240"/>
        <p:guide pos="1471"/>
        <p:guide pos="5871"/>
        <p:guide pos="337"/>
        <p:guide pos="4465"/>
        <p:guide pos="11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422"/>
    </p:cViewPr>
  </p:sorterViewPr>
  <p:notesViewPr>
    <p:cSldViewPr>
      <p:cViewPr>
        <p:scale>
          <a:sx n="75" d="100"/>
          <a:sy n="75" d="100"/>
        </p:scale>
        <p:origin x="-2124" y="324"/>
      </p:cViewPr>
      <p:guideLst>
        <p:guide orient="horz" pos="3224"/>
        <p:guide orient="horz" pos="618"/>
        <p:guide orient="horz" pos="519"/>
        <p:guide orient="horz" pos="6271"/>
        <p:guide orient="horz" pos="1601"/>
        <p:guide pos="2236"/>
        <p:guide pos="415"/>
        <p:guide pos="420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7.xml"/><Relationship Id="rId13" Type="http://schemas.openxmlformats.org/officeDocument/2006/relationships/slide" Target="slides/slide136.xml"/><Relationship Id="rId3" Type="http://schemas.openxmlformats.org/officeDocument/2006/relationships/slide" Target="slides/slide17.xml"/><Relationship Id="rId7" Type="http://schemas.openxmlformats.org/officeDocument/2006/relationships/slide" Target="slides/slide54.xml"/><Relationship Id="rId12" Type="http://schemas.openxmlformats.org/officeDocument/2006/relationships/slide" Target="slides/slide124.xml"/><Relationship Id="rId2" Type="http://schemas.openxmlformats.org/officeDocument/2006/relationships/slide" Target="slides/slide7.xml"/><Relationship Id="rId1" Type="http://schemas.openxmlformats.org/officeDocument/2006/relationships/slide" Target="slides/slide2.xml"/><Relationship Id="rId6" Type="http://schemas.openxmlformats.org/officeDocument/2006/relationships/slide" Target="slides/slide46.xml"/><Relationship Id="rId11" Type="http://schemas.openxmlformats.org/officeDocument/2006/relationships/slide" Target="slides/slide107.xml"/><Relationship Id="rId5" Type="http://schemas.openxmlformats.org/officeDocument/2006/relationships/slide" Target="slides/slide30.xml"/><Relationship Id="rId15" Type="http://schemas.openxmlformats.org/officeDocument/2006/relationships/slide" Target="slides/slide170.xml"/><Relationship Id="rId10" Type="http://schemas.openxmlformats.org/officeDocument/2006/relationships/slide" Target="slides/slide104.xml"/><Relationship Id="rId4" Type="http://schemas.openxmlformats.org/officeDocument/2006/relationships/slide" Target="slides/slide23.xml"/><Relationship Id="rId9" Type="http://schemas.openxmlformats.org/officeDocument/2006/relationships/slide" Target="slides/slide90.xml"/><Relationship Id="rId14" Type="http://schemas.openxmlformats.org/officeDocument/2006/relationships/slide" Target="slides/slide1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7" tIns="47983" rIns="95967" bIns="47983" numCol="1" anchor="t" anchorCtr="0" compatLnSpc="1">
            <a:prstTxWarp prst="textNoShape">
              <a:avLst/>
            </a:prstTxWarp>
          </a:bodyPr>
          <a:lstStyle>
            <a:lvl1pPr algn="l" defTabSz="958438" eaLnBrk="1" fontAlgn="base" latinLnBrk="1" hangingPunct="1">
              <a:defRPr sz="1200" dirty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7" tIns="47983" rIns="95967" bIns="47983" numCol="1" anchor="t" anchorCtr="0" compatLnSpc="1">
            <a:prstTxWarp prst="textNoShape">
              <a:avLst/>
            </a:prstTxWarp>
          </a:bodyPr>
          <a:lstStyle>
            <a:lvl1pPr algn="r" defTabSz="958438" eaLnBrk="1" fontAlgn="base" latinLnBrk="1" hangingPunct="1">
              <a:defRPr sz="1200" dirty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7" tIns="47983" rIns="95967" bIns="47983" numCol="1" anchor="b" anchorCtr="0" compatLnSpc="1">
            <a:prstTxWarp prst="textNoShape">
              <a:avLst/>
            </a:prstTxWarp>
          </a:bodyPr>
          <a:lstStyle>
            <a:lvl1pPr algn="l" defTabSz="958438" eaLnBrk="1" fontAlgn="base" latinLnBrk="1" hangingPunct="1">
              <a:defRPr sz="1200" dirty="0">
                <a:latin typeface="Times New Roman" pitchFamily="18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7" tIns="47983" rIns="95967" bIns="47983" numCol="1" anchor="b" anchorCtr="0" compatLnSpc="1">
            <a:prstTxWarp prst="textNoShape">
              <a:avLst/>
            </a:prstTxWarp>
          </a:bodyPr>
          <a:lstStyle>
            <a:lvl1pPr algn="r" defTabSz="957263" eaLnBrk="1" latinLnBrk="1" hangingPunct="1">
              <a:defRPr sz="1200">
                <a:latin typeface="Times New Roman" pitchFamily="18" charset="0"/>
                <a:ea typeface="굴림" pitchFamily="50" charset="-127"/>
              </a:defRPr>
            </a:lvl1pPr>
          </a:lstStyle>
          <a:p>
            <a:fld id="{363C89D7-B44C-4DCC-BA64-41EF600AC70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7528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20713" y="981075"/>
            <a:ext cx="5880100" cy="4000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" name="슬라이드 노트 개체 틀 10"/>
          <p:cNvSpPr>
            <a:spLocks noGrp="1"/>
          </p:cNvSpPr>
          <p:nvPr>
            <p:ph type="body" sz="quarter" idx="3"/>
          </p:nvPr>
        </p:nvSpPr>
        <p:spPr>
          <a:xfrm>
            <a:off x="633413" y="5116513"/>
            <a:ext cx="5857875" cy="434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947601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1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0723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060124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4931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03894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/>
          </a:p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6037072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88607334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9316562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39619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1203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75779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509559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58813" y="5118100"/>
            <a:ext cx="6016625" cy="773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967" tIns="47983" rIns="95967" bIns="47983" numCol="1" anchor="t" anchorCtr="0" compatLnSpc="1">
            <a:prstTxWarp prst="textNoShape">
              <a:avLst/>
            </a:prstTxWarp>
            <a:spAutoFit/>
          </a:bodyPr>
          <a:lstStyle/>
          <a:p>
            <a:pPr marL="109538" indent="-109538" algn="just" eaLnBrk="1" latinLnBrk="0" hangingPunct="1">
              <a:spcBef>
                <a:spcPct val="0"/>
              </a:spcBef>
              <a:spcAft>
                <a:spcPct val="100000"/>
              </a:spcAft>
            </a:pPr>
            <a:endParaRPr lang="ko-KR" altLang="en-US" smtClean="0">
              <a:latin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8435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45059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989534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pPr marL="180975" indent="-180975">
              <a:lnSpc>
                <a:spcPct val="120000"/>
              </a:lnSpc>
              <a:spcAft>
                <a:spcPct val="25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pPr marL="180975" indent="-180975">
              <a:lnSpc>
                <a:spcPct val="120000"/>
              </a:lnSpc>
              <a:spcAft>
                <a:spcPct val="25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911850" cy="4351337"/>
          </a:xfrm>
          <a:ln>
            <a:miter lim="800000"/>
            <a:headEnd/>
            <a:tailEnd/>
          </a:ln>
        </p:spPr>
        <p:txBody>
          <a:bodyPr lIns="99167" tIns="49583" rIns="99167" bIns="49583"/>
          <a:lstStyle/>
          <a:p>
            <a:pPr>
              <a:spcBef>
                <a:spcPts val="0"/>
              </a:spcBef>
              <a:spcAft>
                <a:spcPts val="1320"/>
              </a:spcAft>
              <a:defRPr/>
            </a:pPr>
            <a:endParaRPr lang="ko-KR" altLang="en-US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280820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71683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35013" y="941388"/>
            <a:ext cx="5853112" cy="3902075"/>
          </a:xfrm>
          <a:ln/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658813" y="5233988"/>
            <a:ext cx="6016625" cy="2070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96838" indent="-96838" eaLnBrk="1" hangingPunct="1">
              <a:spcAft>
                <a:spcPct val="50000"/>
              </a:spcAft>
            </a:pPr>
            <a:endParaRPr lang="en-US" altLang="ko-KR" sz="130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840412" cy="4351337"/>
          </a:xfrm>
          <a:ln>
            <a:miter lim="800000"/>
            <a:headEnd/>
            <a:tailEnd/>
          </a:ln>
        </p:spPr>
        <p:txBody>
          <a:bodyPr lIns="99167" tIns="49583" rIns="99167" bIns="49583"/>
          <a:lstStyle/>
          <a:p>
            <a:pPr>
              <a:spcBef>
                <a:spcPts val="0"/>
              </a:spcBef>
              <a:spcAft>
                <a:spcPts val="1320"/>
              </a:spcAft>
              <a:defRPr/>
            </a:pPr>
            <a:endParaRPr lang="ko-KR" altLang="en-US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ln>
            <a:miter lim="800000"/>
            <a:headEnd/>
            <a:tailEnd/>
          </a:ln>
        </p:spPr>
        <p:txBody>
          <a:bodyPr lIns="99167" tIns="49583" rIns="99167" bIns="49583"/>
          <a:lstStyle/>
          <a:p>
            <a:pPr>
              <a:spcBef>
                <a:spcPts val="0"/>
              </a:spcBef>
              <a:spcAft>
                <a:spcPts val="1320"/>
              </a:spcAft>
              <a:defRPr/>
            </a:pPr>
            <a:endParaRPr lang="ko-KR" altLang="en-US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06499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788614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5299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3123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ln>
            <a:miter lim="800000"/>
            <a:headEnd/>
            <a:tailEnd/>
          </a:ln>
        </p:spPr>
        <p:txBody>
          <a:bodyPr lIns="99167" tIns="49583" rIns="99167" bIns="49583"/>
          <a:lstStyle/>
          <a:p>
            <a:pPr>
              <a:spcBef>
                <a:spcPts val="0"/>
              </a:spcBef>
              <a:spcAft>
                <a:spcPts val="1320"/>
              </a:spcAft>
              <a:defRPr/>
            </a:pPr>
            <a:endParaRPr lang="ko-KR" altLang="en-US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ln>
            <a:miter lim="800000"/>
            <a:headEnd/>
            <a:tailEnd/>
          </a:ln>
        </p:spPr>
        <p:txBody>
          <a:bodyPr lIns="99167" tIns="49583" rIns="99167" bIns="49583"/>
          <a:lstStyle/>
          <a:p>
            <a:pPr>
              <a:spcBef>
                <a:spcPts val="0"/>
              </a:spcBef>
              <a:spcAft>
                <a:spcPts val="1320"/>
              </a:spcAft>
              <a:defRPr/>
            </a:pPr>
            <a:endParaRPr lang="ko-KR" altLang="en-US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en-US" altLang="ko-KR" smtClean="0">
              <a:latin typeface="Arial" charset="0"/>
            </a:endParaRPr>
          </a:p>
          <a:p>
            <a:endParaRPr lang="en-US" altLang="ko-KR" smtClean="0">
              <a:latin typeface="Arial" charset="0"/>
            </a:endParaRPr>
          </a:p>
          <a:p>
            <a:endParaRPr lang="en-US" altLang="ko-KR" smtClean="0">
              <a:latin typeface="Arial" charset="0"/>
            </a:endParaRPr>
          </a:p>
          <a:p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51555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5360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12788" y="5111750"/>
            <a:ext cx="5900737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4775" indent="-104775" algn="just" eaLnBrk="1" latinLnBrk="0" hangingPunct="1">
              <a:spcAft>
                <a:spcPct val="100000"/>
              </a:spcAft>
            </a:pPr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61795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12788" y="5111750"/>
            <a:ext cx="5900737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4775" indent="-104775" algn="just" eaLnBrk="1" latinLnBrk="0" hangingPunct="1">
              <a:spcAft>
                <a:spcPct val="100000"/>
              </a:spcAft>
            </a:pPr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55651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12788" y="5111750"/>
            <a:ext cx="5900737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4775" indent="-104775" algn="just" eaLnBrk="1" latinLnBrk="0" hangingPunct="1">
              <a:spcAft>
                <a:spcPct val="100000"/>
              </a:spcAft>
            </a:pPr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12788" y="5111750"/>
            <a:ext cx="5900737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4775" indent="-104775" algn="just" eaLnBrk="1" latinLnBrk="0" hangingPunct="1">
              <a:spcAft>
                <a:spcPct val="100000"/>
              </a:spcAft>
            </a:pPr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57699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12788" y="5111750"/>
            <a:ext cx="5900737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4775" indent="-104775" algn="just" eaLnBrk="1" latinLnBrk="0" hangingPunct="1">
              <a:spcAft>
                <a:spcPct val="100000"/>
              </a:spcAft>
            </a:pPr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ln>
            <a:miter lim="800000"/>
            <a:headEnd/>
            <a:tailEnd/>
          </a:ln>
        </p:spPr>
        <p:txBody>
          <a:bodyPr lIns="99167" tIns="49583" rIns="99167" bIns="49583"/>
          <a:lstStyle/>
          <a:p>
            <a:pPr>
              <a:spcBef>
                <a:spcPts val="0"/>
              </a:spcBef>
              <a:spcAft>
                <a:spcPts val="1320"/>
              </a:spcAft>
              <a:defRPr/>
            </a:pPr>
            <a:endParaRPr lang="ko-KR" altLang="en-US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ln>
            <a:miter lim="800000"/>
            <a:headEnd/>
            <a:tailEnd/>
          </a:ln>
        </p:spPr>
        <p:txBody>
          <a:bodyPr lIns="99167" tIns="49583" rIns="99167" bIns="49583"/>
          <a:lstStyle/>
          <a:p>
            <a:pPr>
              <a:spcBef>
                <a:spcPts val="0"/>
              </a:spcBef>
              <a:spcAft>
                <a:spcPts val="1320"/>
              </a:spcAft>
              <a:defRPr/>
            </a:pPr>
            <a:endParaRPr lang="ko-KR" altLang="en-US" smtClean="0">
              <a:latin typeface="+mn-ea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74083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12788" y="5111750"/>
            <a:ext cx="5900737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4775" indent="-104775" algn="just" eaLnBrk="1" latinLnBrk="0" hangingPunct="1">
              <a:spcAft>
                <a:spcPct val="100000"/>
              </a:spcAft>
            </a:pPr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76131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12788" y="5111750"/>
            <a:ext cx="5900737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4775" indent="-104775" algn="just" eaLnBrk="1" latinLnBrk="0" hangingPunct="1">
              <a:spcAft>
                <a:spcPct val="100000"/>
              </a:spcAft>
            </a:pPr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78179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12788" y="5111750"/>
            <a:ext cx="5900737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4775" indent="-104775" algn="just" eaLnBrk="1" latinLnBrk="0" hangingPunct="1">
              <a:spcAft>
                <a:spcPct val="100000"/>
              </a:spcAft>
            </a:pPr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80227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82275" name="슬라이드 노트 개체 틀 2"/>
          <p:cNvSpPr>
            <a:spLocks noGrp="1"/>
          </p:cNvSpPr>
          <p:nvPr>
            <p:ph type="body" idx="1"/>
          </p:nvPr>
        </p:nvSpPr>
        <p:spPr bwMode="auto">
          <a:xfrm>
            <a:off x="712788" y="5118100"/>
            <a:ext cx="5900737" cy="1585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4775" indent="-104775" eaLnBrk="1" latinLnBrk="0" hangingPunct="1">
              <a:spcAft>
                <a:spcPct val="100000"/>
              </a:spcAft>
            </a:pPr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18435" name="슬라이드 노트 개체 틀 2"/>
          <p:cNvSpPr>
            <a:spLocks noGrp="1"/>
          </p:cNvSpPr>
          <p:nvPr>
            <p:ph type="body" idx="3"/>
          </p:nvPr>
        </p:nvSpPr>
        <p:spPr bwMode="auto">
          <a:xfrm>
            <a:off x="658813" y="5118100"/>
            <a:ext cx="6016625" cy="395605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09538" indent="-109538" eaLnBrk="1" hangingPunct="1">
              <a:lnSpc>
                <a:spcPct val="120000"/>
              </a:lnSpc>
              <a:spcBef>
                <a:spcPct val="0"/>
              </a:spcBef>
              <a:spcAft>
                <a:spcPct val="100000"/>
              </a:spcAft>
            </a:pPr>
            <a:endParaRPr lang="en-US" altLang="ko-KR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60388" y="981075"/>
            <a:ext cx="6000750" cy="4000500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5116513"/>
            <a:ext cx="5680075" cy="4351337"/>
          </a:xfrm>
          <a:noFill/>
        </p:spPr>
        <p:txBody>
          <a:bodyPr wrap="square" lIns="99167" tIns="49583" rIns="99167" bIns="49583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1525" y="2130426"/>
            <a:ext cx="874395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05585"/>
      </p:ext>
    </p:extLst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766608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39590"/>
      </p:ext>
    </p:extLst>
  </p:cSld>
  <p:clrMapOvr>
    <a:masterClrMapping/>
  </p:clrMapOvr>
  <p:transition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71525" y="2130426"/>
            <a:ext cx="874395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785988"/>
      </p:ext>
    </p:extLst>
  </p:cSld>
  <p:clrMapOvr>
    <a:masterClrMapping/>
  </p:clrMapOvr>
  <p:transition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71414"/>
            <a:ext cx="9258300" cy="511156"/>
          </a:xfrm>
        </p:spPr>
        <p:txBody>
          <a:bodyPr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4422" y="1000108"/>
            <a:ext cx="92583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926455"/>
      </p:ext>
    </p:extLst>
  </p:cSld>
  <p:clrMapOvr>
    <a:masterClrMapping/>
  </p:clrMapOvr>
  <p:transition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5020058"/>
      </p:ext>
    </p:extLst>
  </p:cSld>
  <p:clrMapOvr>
    <a:masterClrMapping/>
  </p:clrMapOvr>
  <p:transition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44517"/>
      </p:ext>
    </p:extLst>
  </p:cSld>
  <p:clrMapOvr>
    <a:masterClrMapping/>
  </p:clrMapOvr>
  <p:transition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5654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225654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54550"/>
      </p:ext>
    </p:extLst>
  </p:cSld>
  <p:clrMapOvr>
    <a:masterClrMapping/>
  </p:clrMapOvr>
  <p:transition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435184"/>
      </p:ext>
    </p:extLst>
  </p:cSld>
  <p:clrMapOvr>
    <a:masterClrMapping/>
  </p:clrMapOvr>
  <p:transition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552866"/>
      </p:ext>
    </p:extLst>
  </p:cSld>
  <p:clrMapOvr>
    <a:masterClrMapping/>
  </p:clrMapOvr>
  <p:transition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2941998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3395160" cy="369332"/>
          </a:xfrm>
        </p:spPr>
        <p:txBody>
          <a:bodyPr anchor="ctr"/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4422" y="1000108"/>
            <a:ext cx="9258300" cy="5126055"/>
          </a:xfrm>
        </p:spPr>
        <p:txBody>
          <a:bodyPr/>
          <a:lstStyle>
            <a:lvl1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1pPr>
            <a:lvl2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2pPr>
            <a:lvl3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3pPr>
            <a:lvl4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4pPr>
            <a:lvl5pPr>
              <a:buFontTx/>
              <a:buNone/>
              <a:defRPr sz="2600" baseline="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608260"/>
      </p:ext>
    </p:extLst>
  </p:cSld>
  <p:clrMapOvr>
    <a:masterClrMapping/>
  </p:clrMapOvr>
  <p:transition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20524378"/>
      </p:ext>
    </p:extLst>
  </p:cSld>
  <p:clrMapOvr>
    <a:masterClrMapping/>
  </p:clrMapOvr>
  <p:transition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6960"/>
      </p:ext>
    </p:extLst>
  </p:cSld>
  <p:clrMapOvr>
    <a:masterClrMapping/>
  </p:clrMapOvr>
  <p:transition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58075" y="274639"/>
            <a:ext cx="2314575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14350" y="274639"/>
            <a:ext cx="6772275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810910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602" y="4406901"/>
            <a:ext cx="874395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12602" y="2906713"/>
            <a:ext cx="87439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46064241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14350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229225" y="1600201"/>
            <a:ext cx="45434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54589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2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2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25654" y="1535113"/>
            <a:ext cx="454699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225654" y="2174875"/>
            <a:ext cx="454699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05471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182926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29121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35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21931" y="273051"/>
            <a:ext cx="575071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35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69568668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6324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16324" y="612775"/>
            <a:ext cx="6172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16324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07933667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13" descr="Image6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Box 14"/>
          <p:cNvSpPr txBox="1">
            <a:spLocks noChangeArrowheads="1"/>
          </p:cNvSpPr>
          <p:nvPr userDrawn="1"/>
        </p:nvSpPr>
        <p:spPr bwMode="auto">
          <a:xfrm>
            <a:off x="4827588" y="6573838"/>
            <a:ext cx="5572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/>
            <a:r>
              <a:rPr lang="en-US" altLang="ko-KR" sz="1200">
                <a:latin typeface="Calibri" pitchFamily="34" charset="0"/>
                <a:ea typeface="새굴림" pitchFamily="18" charset="-127"/>
              </a:rPr>
              <a:t>- </a:t>
            </a:r>
            <a:fld id="{F6E5F055-5A9B-4FFB-9781-231FAF15ECB6}" type="slidenum">
              <a:rPr lang="ko-KR" altLang="en-US" sz="1200">
                <a:latin typeface="Calibri" pitchFamily="34" charset="0"/>
                <a:ea typeface="새굴림" pitchFamily="18" charset="-127"/>
              </a:rPr>
              <a:pPr algn="ctr" eaLnBrk="1" fontAlgn="b" latinLnBrk="1" hangingPunct="1"/>
              <a:t>‹#›</a:t>
            </a:fld>
            <a:r>
              <a:rPr lang="en-US" altLang="ko-KR" sz="1200">
                <a:latin typeface="Calibri" pitchFamily="34" charset="0"/>
                <a:ea typeface="새굴림" pitchFamily="18" charset="-127"/>
              </a:rPr>
              <a:t> -</a:t>
            </a:r>
            <a:endParaRPr lang="ko-KR" altLang="en-US" sz="1200">
              <a:latin typeface="Calibri" pitchFamily="34" charset="0"/>
              <a:ea typeface="새굴림" pitchFamily="18" charset="-127"/>
            </a:endParaRPr>
          </a:p>
        </p:txBody>
      </p:sp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828675" y="201613"/>
            <a:ext cx="3405188" cy="36988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타원 8"/>
          <p:cNvSpPr/>
          <p:nvPr userDrawn="1"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/>
          </a:p>
        </p:txBody>
      </p:sp>
      <p:pic>
        <p:nvPicPr>
          <p:cNvPr id="1039" name="그림 12" descr="Image4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107950"/>
            <a:ext cx="5175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sz="2400" b="1" kern="12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188913"/>
            <a:ext cx="2528887" cy="27463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14350" y="1600200"/>
            <a:ext cx="9258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0" fontAlgn="b" latinLnBrk="1" hangingPunct="0">
        <a:spcBef>
          <a:spcPct val="0"/>
        </a:spcBef>
        <a:spcAft>
          <a:spcPct val="0"/>
        </a:spcAft>
        <a:defRPr kumimoji="1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맑은 고딕" pitchFamily="50" charset="-127"/>
          <a:cs typeface="+mj-cs"/>
        </a:defRPr>
      </a:lvl1pPr>
      <a:lvl2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2pPr>
      <a:lvl3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3pPr>
      <a:lvl4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4pPr>
      <a:lvl5pPr algn="l" rtl="0" eaLnBrk="0" fontAlgn="b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13" Type="http://schemas.openxmlformats.org/officeDocument/2006/relationships/slide" Target="slide124.xml"/><Relationship Id="rId3" Type="http://schemas.openxmlformats.org/officeDocument/2006/relationships/slide" Target="slide7.xml"/><Relationship Id="rId7" Type="http://schemas.openxmlformats.org/officeDocument/2006/relationships/slide" Target="slide46.xml"/><Relationship Id="rId12" Type="http://schemas.openxmlformats.org/officeDocument/2006/relationships/slide" Target="slide107.xml"/><Relationship Id="rId2" Type="http://schemas.openxmlformats.org/officeDocument/2006/relationships/slide" Target="slide2.xml"/><Relationship Id="rId16" Type="http://schemas.openxmlformats.org/officeDocument/2006/relationships/slide" Target="slide17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104.xml"/><Relationship Id="rId5" Type="http://schemas.openxmlformats.org/officeDocument/2006/relationships/slide" Target="slide23.xml"/><Relationship Id="rId15" Type="http://schemas.openxmlformats.org/officeDocument/2006/relationships/slide" Target="slide156.xml"/><Relationship Id="rId10" Type="http://schemas.openxmlformats.org/officeDocument/2006/relationships/slide" Target="slide90.xml"/><Relationship Id="rId4" Type="http://schemas.openxmlformats.org/officeDocument/2006/relationships/slide" Target="slide17.xml"/><Relationship Id="rId9" Type="http://schemas.openxmlformats.org/officeDocument/2006/relationships/slide" Target="slide77.xml"/><Relationship Id="rId14" Type="http://schemas.openxmlformats.org/officeDocument/2006/relationships/slide" Target="slide1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2984" y="202148"/>
            <a:ext cx="615553" cy="369332"/>
          </a:xfrm>
        </p:spPr>
        <p:txBody>
          <a:bodyPr/>
          <a:lstStyle/>
          <a:p>
            <a:r>
              <a:rPr lang="ko-KR" altLang="en-US" smtClean="0"/>
              <a:t>차례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2980" y="836712"/>
            <a:ext cx="9258300" cy="5877272"/>
          </a:xfrm>
        </p:spPr>
        <p:txBody>
          <a:bodyPr/>
          <a:lstStyle/>
          <a:p>
            <a:r>
              <a:rPr lang="en-US" altLang="ko-KR" sz="2000" dirty="0" smtClean="0"/>
              <a:t>1. </a:t>
            </a:r>
            <a:r>
              <a:rPr lang="ko-KR" altLang="en-US" sz="2000" dirty="0" err="1" smtClean="0">
                <a:hlinkClick r:id="rId2" action="ppaction://hlinksldjump"/>
              </a:rPr>
              <a:t>안드로이드</a:t>
            </a:r>
            <a:r>
              <a:rPr lang="ko-KR" altLang="en-US" sz="2000" dirty="0" smtClean="0">
                <a:hlinkClick r:id="rId2" action="ppaction://hlinksldjump"/>
              </a:rPr>
              <a:t> 프로젝트 </a:t>
            </a:r>
            <a:r>
              <a:rPr lang="en-US" altLang="ko-KR" sz="2000" dirty="0" smtClean="0"/>
              <a:t>– 2</a:t>
            </a:r>
          </a:p>
          <a:p>
            <a:r>
              <a:rPr lang="en-US" altLang="ko-KR" sz="2000" dirty="0" smtClean="0"/>
              <a:t>2. </a:t>
            </a:r>
            <a:r>
              <a:rPr lang="ko-KR" altLang="en-US" sz="2000" dirty="0" err="1" smtClean="0">
                <a:hlinkClick r:id="rId3" action="ppaction://hlinksldjump"/>
              </a:rPr>
              <a:t>뷰와</a:t>
            </a:r>
            <a:r>
              <a:rPr lang="ko-KR" altLang="en-US" sz="2000" dirty="0" smtClean="0">
                <a:hlinkClick r:id="rId3" action="ppaction://hlinksldjump"/>
              </a:rPr>
              <a:t> </a:t>
            </a:r>
            <a:r>
              <a:rPr lang="ko-KR" altLang="en-US" sz="2000" dirty="0" err="1" smtClean="0">
                <a:hlinkClick r:id="rId3" action="ppaction://hlinksldjump"/>
              </a:rPr>
              <a:t>뷰의</a:t>
            </a:r>
            <a:r>
              <a:rPr lang="ko-KR" altLang="en-US" sz="2000" dirty="0" smtClean="0">
                <a:hlinkClick r:id="rId3" action="ppaction://hlinksldjump"/>
              </a:rPr>
              <a:t> 크기속성 이해하기</a:t>
            </a:r>
            <a:r>
              <a:rPr lang="en-US" altLang="ko-KR" sz="2000" dirty="0" smtClean="0"/>
              <a:t>- 7</a:t>
            </a:r>
          </a:p>
          <a:p>
            <a:r>
              <a:rPr lang="en-US" altLang="ko-KR" sz="2000" dirty="0" smtClean="0"/>
              <a:t>3. </a:t>
            </a:r>
            <a:r>
              <a:rPr lang="ko-KR" altLang="en-US" sz="2000" dirty="0" err="1" smtClean="0">
                <a:hlinkClick r:id="rId4" action="ppaction://hlinksldjump"/>
              </a:rPr>
              <a:t>레이아웃살펴보기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17</a:t>
            </a:r>
          </a:p>
          <a:p>
            <a:r>
              <a:rPr lang="en-US" altLang="ko-KR" sz="2000" dirty="0" smtClean="0"/>
              <a:t>4. </a:t>
            </a: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애플리케이션 구성요소 </a:t>
            </a:r>
            <a:r>
              <a:rPr lang="en-US" altLang="ko-KR" sz="2000" dirty="0" smtClean="0"/>
              <a:t>- 22</a:t>
            </a:r>
          </a:p>
          <a:p>
            <a:r>
              <a:rPr lang="en-US" altLang="ko-KR" sz="2000" dirty="0" smtClean="0"/>
              <a:t>4. </a:t>
            </a:r>
            <a:r>
              <a:rPr lang="ko-KR" altLang="en-US" sz="2000" dirty="0" smtClean="0">
                <a:hlinkClick r:id="rId5" action="ppaction://hlinksldjump"/>
              </a:rPr>
              <a:t>레이아웃 인플레이션 </a:t>
            </a:r>
            <a:r>
              <a:rPr lang="en-US" altLang="ko-KR" sz="2000" dirty="0" smtClean="0"/>
              <a:t>– 23</a:t>
            </a:r>
          </a:p>
          <a:p>
            <a:r>
              <a:rPr lang="en-US" altLang="ko-KR" sz="2000" dirty="0" smtClean="0"/>
              <a:t>5. </a:t>
            </a:r>
            <a:r>
              <a:rPr lang="ko-KR" altLang="en-US" sz="2000" dirty="0" smtClean="0">
                <a:hlinkClick r:id="rId6" action="ppaction://hlinksldjump"/>
              </a:rPr>
              <a:t>화면구성과 화면간 전환 </a:t>
            </a:r>
            <a:r>
              <a:rPr lang="en-US" altLang="ko-KR" sz="2000" dirty="0" smtClean="0"/>
              <a:t>– 30</a:t>
            </a:r>
          </a:p>
          <a:p>
            <a:r>
              <a:rPr lang="en-US" altLang="ko-KR" sz="2000" dirty="0" smtClean="0"/>
              <a:t>6. </a:t>
            </a:r>
            <a:r>
              <a:rPr lang="ko-KR" altLang="en-US" sz="2000" dirty="0" err="1" smtClean="0">
                <a:hlinkClick r:id="rId7" action="ppaction://hlinksldjump"/>
              </a:rPr>
              <a:t>인텐트살펴보기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46</a:t>
            </a:r>
          </a:p>
          <a:p>
            <a:r>
              <a:rPr lang="en-US" altLang="ko-KR" sz="2000" dirty="0" smtClean="0"/>
              <a:t>7. </a:t>
            </a:r>
            <a:r>
              <a:rPr lang="ko-KR" altLang="en-US" sz="2000" dirty="0" err="1" smtClean="0">
                <a:hlinkClick r:id="rId8" action="ppaction://hlinksldjump"/>
              </a:rPr>
              <a:t>액티비티를</a:t>
            </a:r>
            <a:r>
              <a:rPr lang="ko-KR" altLang="en-US" sz="2000" dirty="0" smtClean="0">
                <a:hlinkClick r:id="rId8" action="ppaction://hlinksldjump"/>
              </a:rPr>
              <a:t> 위한 플래그와 부가 데이터 </a:t>
            </a:r>
            <a:r>
              <a:rPr lang="en-US" altLang="ko-KR" sz="2000" dirty="0" smtClean="0"/>
              <a:t>– 54</a:t>
            </a:r>
          </a:p>
          <a:p>
            <a:r>
              <a:rPr lang="en-US" altLang="ko-KR" sz="2000" dirty="0" smtClean="0"/>
              <a:t>8. </a:t>
            </a:r>
            <a:r>
              <a:rPr lang="ko-KR" altLang="en-US" sz="2000" dirty="0" err="1" smtClean="0">
                <a:hlinkClick r:id="rId9" action="ppaction://hlinksldjump"/>
              </a:rPr>
              <a:t>액티비티의</a:t>
            </a:r>
            <a:r>
              <a:rPr lang="ko-KR" altLang="en-US" sz="2000" dirty="0" smtClean="0">
                <a:hlinkClick r:id="rId9" action="ppaction://hlinksldjump"/>
              </a:rPr>
              <a:t> 수명주기 </a:t>
            </a:r>
            <a:r>
              <a:rPr lang="en-US" altLang="ko-KR" sz="2000" dirty="0" smtClean="0"/>
              <a:t>– 77</a:t>
            </a:r>
          </a:p>
          <a:p>
            <a:r>
              <a:rPr lang="en-US" altLang="ko-KR" sz="2000" dirty="0" smtClean="0"/>
              <a:t>9. </a:t>
            </a:r>
            <a:r>
              <a:rPr lang="ko-KR" altLang="en-US" sz="2000" dirty="0" smtClean="0">
                <a:hlinkClick r:id="rId10" action="ppaction://hlinksldjump"/>
              </a:rPr>
              <a:t>서비스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90</a:t>
            </a:r>
          </a:p>
          <a:p>
            <a:r>
              <a:rPr lang="en-US" altLang="ko-KR" sz="2000" dirty="0" smtClean="0"/>
              <a:t>10. </a:t>
            </a:r>
            <a:r>
              <a:rPr lang="ko-KR" altLang="en-US" sz="2000" dirty="0" err="1" smtClean="0">
                <a:hlinkClick r:id="rId11" action="ppaction://hlinksldjump"/>
              </a:rPr>
              <a:t>브로드캐스트수신자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-104</a:t>
            </a:r>
          </a:p>
          <a:p>
            <a:r>
              <a:rPr lang="en-US" altLang="ko-KR" sz="2000" dirty="0" smtClean="0"/>
              <a:t>11. </a:t>
            </a:r>
            <a:r>
              <a:rPr lang="ko-KR" altLang="en-US" sz="2000" dirty="0" smtClean="0">
                <a:hlinkClick r:id="rId12" action="ppaction://hlinksldjump"/>
              </a:rPr>
              <a:t>이벤트처리 이해하기 </a:t>
            </a:r>
            <a:r>
              <a:rPr lang="en-US" altLang="ko-KR" sz="2000" dirty="0" smtClean="0"/>
              <a:t>– 107</a:t>
            </a:r>
          </a:p>
          <a:p>
            <a:r>
              <a:rPr lang="en-US" altLang="ko-KR" sz="2000" dirty="0" smtClean="0"/>
              <a:t>12. </a:t>
            </a:r>
            <a:r>
              <a:rPr lang="ko-KR" altLang="en-US" sz="2000" dirty="0" smtClean="0">
                <a:hlinkClick r:id="rId13" action="ppaction://hlinksldjump"/>
              </a:rPr>
              <a:t>간단한 애니메이션 </a:t>
            </a:r>
            <a:r>
              <a:rPr lang="en-US" altLang="ko-KR" sz="2000" dirty="0" smtClean="0"/>
              <a:t>– 124</a:t>
            </a:r>
          </a:p>
          <a:p>
            <a:r>
              <a:rPr lang="en-US" altLang="ko-KR" sz="2000" dirty="0" smtClean="0"/>
              <a:t>13. </a:t>
            </a:r>
            <a:r>
              <a:rPr lang="ko-KR" altLang="en-US" sz="2000" dirty="0" err="1" smtClean="0">
                <a:hlinkClick r:id="rId14" action="ppaction://hlinksldjump"/>
              </a:rPr>
              <a:t>프래그먼트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136</a:t>
            </a:r>
          </a:p>
          <a:p>
            <a:r>
              <a:rPr lang="en-US" altLang="ko-KR" sz="2000" dirty="0" smtClean="0"/>
              <a:t>14. </a:t>
            </a:r>
            <a:r>
              <a:rPr lang="ko-KR" altLang="en-US" sz="2000" dirty="0" err="1" smtClean="0">
                <a:hlinkClick r:id="rId15" action="ppaction://hlinksldjump"/>
              </a:rPr>
              <a:t>웹브라우저</a:t>
            </a:r>
            <a:r>
              <a:rPr lang="ko-KR" altLang="en-US" sz="2000" dirty="0" smtClean="0">
                <a:hlinkClick r:id="rId15" action="ppaction://hlinksldjump"/>
              </a:rPr>
              <a:t> 사용하기 </a:t>
            </a:r>
            <a:r>
              <a:rPr lang="en-US" altLang="ko-KR" sz="2000" dirty="0" smtClean="0"/>
              <a:t>– 156</a:t>
            </a:r>
          </a:p>
          <a:p>
            <a:r>
              <a:rPr lang="en-US" altLang="ko-KR" sz="2000" dirty="0" smtClean="0"/>
              <a:t>15. </a:t>
            </a:r>
            <a:r>
              <a:rPr lang="ko-KR" altLang="en-US" sz="2000" dirty="0" smtClean="0">
                <a:hlinkClick r:id="rId16" action="ppaction://hlinksldjump"/>
              </a:rPr>
              <a:t>리스트 </a:t>
            </a:r>
            <a:r>
              <a:rPr lang="ko-KR" altLang="en-US" sz="2000" dirty="0" err="1" smtClean="0">
                <a:hlinkClick r:id="rId16" action="ppaction://hlinksldjump"/>
              </a:rPr>
              <a:t>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170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351338" y="908050"/>
            <a:ext cx="5761037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kumimoji="0"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상속</a:t>
            </a:r>
            <a:r>
              <a:rPr kumimoji="0"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 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-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객체지향의 가장 기본적인 개념 중 하나</a:t>
            </a:r>
            <a:endParaRPr kumimoji="0" lang="en-US" altLang="ko-KR" dirty="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-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부모의 특성을 그대로 물려받는 것으로 변수나 메소드 재사용 가능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kumimoji="0"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kumimoji="0"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액티비티의 상속</a:t>
            </a:r>
            <a:endParaRPr kumimoji="0"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-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처음 만들어 본 액티비티에서 </a:t>
            </a: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extends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키워드 사용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부모 클래스의 메소드를 재정의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onCreate()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메소드는 이미 부모 클래스에 정의되어 있음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기능을 추가하고 싶을 때 재정의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(Override)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this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super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 자신은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this,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부모는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super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변수나 메소드 참조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super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.onCreate( … );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kumimoji="0"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20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상속에 대해 잘 몰라요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mtClean="0"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421" name="AutoShape 43"/>
          <p:cNvSpPr>
            <a:spLocks noChangeArrowheads="1"/>
          </p:cNvSpPr>
          <p:nvPr/>
        </p:nvSpPr>
        <p:spPr bwMode="auto">
          <a:xfrm>
            <a:off x="836613" y="1144588"/>
            <a:ext cx="2058987" cy="806450"/>
          </a:xfrm>
          <a:prstGeom prst="roundRect">
            <a:avLst>
              <a:gd name="adj" fmla="val 18343"/>
            </a:avLst>
          </a:prstGeom>
          <a:solidFill>
            <a:srgbClr val="91B6DB"/>
          </a:solidFill>
          <a:ln w="15875" algn="ctr">
            <a:solidFill>
              <a:schemeClr val="bg1"/>
            </a:solidFill>
            <a:round/>
            <a:headEnd/>
            <a:tailEnd/>
          </a:ln>
          <a:effectLst>
            <a:outerShdw dist="28398" dir="3806097" algn="ctr" rotWithShape="0">
              <a:srgbClr val="A7C5E3"/>
            </a:outerShdw>
          </a:effectLst>
        </p:spPr>
        <p:txBody>
          <a:bodyPr wrap="none" anchor="ctr"/>
          <a:lstStyle/>
          <a:p>
            <a:pPr algn="ctr" eaLnBrk="1" fontAlgn="b" latinLnBrk="1" hangingPunct="1"/>
            <a:endParaRPr lang="ko-KR" altLang="en-US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422" name="TextBox 21"/>
          <p:cNvSpPr txBox="1">
            <a:spLocks noChangeArrowheads="1"/>
          </p:cNvSpPr>
          <p:nvPr/>
        </p:nvSpPr>
        <p:spPr bwMode="auto">
          <a:xfrm>
            <a:off x="692150" y="1169988"/>
            <a:ext cx="23764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액티비티</a:t>
            </a:r>
            <a:endParaRPr kumimoji="0" lang="en-US" altLang="ko-KR" b="1">
              <a:solidFill>
                <a:srgbClr val="FFFFCC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(AppCompatActivity)</a:t>
            </a:r>
          </a:p>
        </p:txBody>
      </p:sp>
      <p:sp>
        <p:nvSpPr>
          <p:cNvPr id="60423" name="TextBox 22"/>
          <p:cNvSpPr txBox="1">
            <a:spLocks noChangeArrowheads="1"/>
          </p:cNvSpPr>
          <p:nvPr/>
        </p:nvSpPr>
        <p:spPr bwMode="auto">
          <a:xfrm>
            <a:off x="1765300" y="2073275"/>
            <a:ext cx="8572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상속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" name="직선 화살표 연결선 23"/>
          <p:cNvCxnSpPr>
            <a:stCxn id="60421" idx="2"/>
            <a:endCxn id="60425" idx="0"/>
          </p:cNvCxnSpPr>
          <p:nvPr/>
        </p:nvCxnSpPr>
        <p:spPr>
          <a:xfrm>
            <a:off x="1866900" y="1951038"/>
            <a:ext cx="0" cy="650875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425" name="AutoShape 43"/>
          <p:cNvSpPr>
            <a:spLocks noChangeArrowheads="1"/>
          </p:cNvSpPr>
          <p:nvPr/>
        </p:nvSpPr>
        <p:spPr bwMode="auto">
          <a:xfrm>
            <a:off x="534988" y="2601913"/>
            <a:ext cx="2663825" cy="835025"/>
          </a:xfrm>
          <a:prstGeom prst="roundRect">
            <a:avLst>
              <a:gd name="adj" fmla="val 18343"/>
            </a:avLst>
          </a:prstGeom>
          <a:solidFill>
            <a:srgbClr val="91B6DB"/>
          </a:solidFill>
          <a:ln w="15875" algn="ctr">
            <a:solidFill>
              <a:schemeClr val="bg1"/>
            </a:solidFill>
            <a:round/>
            <a:headEnd/>
            <a:tailEnd/>
          </a:ln>
          <a:effectLst>
            <a:outerShdw dist="28398" dir="3806097" algn="ctr" rotWithShape="0">
              <a:srgbClr val="A7C5E3"/>
            </a:outerShdw>
          </a:effectLst>
        </p:spPr>
        <p:txBody>
          <a:bodyPr wrap="none" anchor="ctr"/>
          <a:lstStyle/>
          <a:p>
            <a:pPr algn="ctr" eaLnBrk="1" fontAlgn="b" latinLnBrk="1" hangingPunct="1"/>
            <a:endParaRPr lang="ko-KR" altLang="en-US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426" name="TextBox 25"/>
          <p:cNvSpPr txBox="1">
            <a:spLocks noChangeArrowheads="1"/>
          </p:cNvSpPr>
          <p:nvPr/>
        </p:nvSpPr>
        <p:spPr bwMode="auto">
          <a:xfrm>
            <a:off x="606425" y="2619375"/>
            <a:ext cx="2592388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내가 만든 액티비티</a:t>
            </a:r>
            <a:endParaRPr kumimoji="0" lang="en-US" altLang="ko-KR" b="1">
              <a:solidFill>
                <a:srgbClr val="FFFFCC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(MainActivity)</a:t>
            </a:r>
          </a:p>
        </p:txBody>
      </p:sp>
      <p:sp>
        <p:nvSpPr>
          <p:cNvPr id="60427" name="TextBox 26"/>
          <p:cNvSpPr txBox="1">
            <a:spLocks noChangeArrowheads="1"/>
          </p:cNvSpPr>
          <p:nvPr/>
        </p:nvSpPr>
        <p:spPr bwMode="auto">
          <a:xfrm>
            <a:off x="3055938" y="1125538"/>
            <a:ext cx="8572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sz="10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onCreate( )</a:t>
            </a:r>
          </a:p>
        </p:txBody>
      </p:sp>
      <p:sp>
        <p:nvSpPr>
          <p:cNvPr id="60428" name="TextBox 27"/>
          <p:cNvSpPr txBox="1">
            <a:spLocks noChangeArrowheads="1"/>
          </p:cNvSpPr>
          <p:nvPr/>
        </p:nvSpPr>
        <p:spPr bwMode="auto">
          <a:xfrm>
            <a:off x="3055938" y="1408113"/>
            <a:ext cx="935037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sz="10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onDestroy( )</a:t>
            </a:r>
          </a:p>
        </p:txBody>
      </p:sp>
      <p:sp>
        <p:nvSpPr>
          <p:cNvPr id="60429" name="직사각형 34"/>
          <p:cNvSpPr>
            <a:spLocks noChangeArrowheads="1"/>
          </p:cNvSpPr>
          <p:nvPr/>
        </p:nvSpPr>
        <p:spPr bwMode="auto">
          <a:xfrm>
            <a:off x="4430713" y="3213100"/>
            <a:ext cx="45545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fontAlgn="b" latinLnBrk="1" hangingPunct="1"/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public class MainActivity </a:t>
            </a:r>
            <a:r>
              <a:rPr lang="en-US" altLang="ko-KR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extends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 AppCompatActivity</a:t>
            </a:r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43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뷰와 뷰의 크기속성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413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4132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14813" y="2928938"/>
            <a:ext cx="5857875" cy="3357562"/>
          </a:xfrm>
          <a:prstGeom prst="roundRect">
            <a:avLst>
              <a:gd name="adj" fmla="val 4578"/>
            </a:avLst>
          </a:prstGeom>
          <a:solidFill>
            <a:schemeClr val="bg1"/>
          </a:solidFill>
          <a:ln w="3175"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1015" name="_x79118784" descr="P02_0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143250"/>
            <a:ext cx="5268912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6" name="직사각형 16"/>
          <p:cNvSpPr>
            <a:spLocks noChangeArrowheads="1"/>
          </p:cNvSpPr>
          <p:nvPr/>
        </p:nvSpPr>
        <p:spPr bwMode="auto">
          <a:xfrm>
            <a:off x="5857875" y="5857875"/>
            <a:ext cx="3000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서비스 이용 패턴</a:t>
            </a: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1017" name="제목 13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서비스 실행하여 로그 확인</a:t>
            </a:r>
          </a:p>
        </p:txBody>
      </p:sp>
      <p:sp>
        <p:nvSpPr>
          <p:cNvPr id="171018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1020" name="_x189688808" descr="P02_S003_03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023938"/>
            <a:ext cx="6215062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059113" cy="369887"/>
          </a:xfrm>
        </p:spPr>
        <p:txBody>
          <a:bodyPr/>
          <a:lstStyle/>
          <a:p>
            <a:pPr eaLnBrk="1" hangingPunct="1"/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서비스에서 화면 띄우기</a:t>
            </a:r>
          </a:p>
        </p:txBody>
      </p:sp>
      <p:sp>
        <p:nvSpPr>
          <p:cNvPr id="173059" name="TextBox 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3060" name="내용 개체 틀 2"/>
          <p:cNvSpPr txBox="1">
            <a:spLocks/>
          </p:cNvSpPr>
          <p:nvPr/>
        </p:nvSpPr>
        <p:spPr bwMode="auto">
          <a:xfrm>
            <a:off x="318964" y="908720"/>
            <a:ext cx="841692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서비스에서 </a:t>
            </a:r>
            <a:r>
              <a:rPr lang="ko-KR" altLang="en-US" sz="1600" b="1" err="1">
                <a:latin typeface="나눔고딕" pitchFamily="50" charset="-127"/>
                <a:ea typeface="나눔고딕" pitchFamily="50" charset="-127"/>
              </a:rPr>
              <a:t>액티비티를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 띄울 수 있음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플래그를 이용해 한 번 만들어진 </a:t>
            </a:r>
            <a:r>
              <a:rPr lang="ko-KR" altLang="en-US" sz="1600" b="1" err="1">
                <a:latin typeface="나눔고딕" pitchFamily="50" charset="-127"/>
                <a:ea typeface="나눔고딕" pitchFamily="50" charset="-127"/>
              </a:rPr>
              <a:t>액티비티를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 그대로 </a:t>
            </a:r>
            <a:r>
              <a:rPr lang="ko-KR" altLang="en-US" sz="1600" b="1" smtClean="0">
                <a:latin typeface="나눔고딕" pitchFamily="50" charset="-127"/>
                <a:ea typeface="나눔고딕" pitchFamily="50" charset="-127"/>
              </a:rPr>
              <a:t>띄움</a:t>
            </a:r>
            <a:endParaRPr lang="en-US" altLang="ko-KR" sz="1600" b="1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 smtClean="0">
                <a:latin typeface="나눔고딕" pitchFamily="50" charset="-127"/>
                <a:ea typeface="나눔고딕" pitchFamily="50" charset="-127"/>
              </a:rPr>
              <a:t>서비스는 화면이 없기 때문에 화면이 없는 서비스에서 화면이 있는 </a:t>
            </a:r>
            <a:r>
              <a:rPr lang="ko-KR" altLang="en-US" sz="1600" b="1" err="1" smtClean="0">
                <a:latin typeface="나눔고딕" pitchFamily="50" charset="-127"/>
                <a:ea typeface="나눔고딕" pitchFamily="50" charset="-127"/>
              </a:rPr>
              <a:t>액티비티를</a:t>
            </a:r>
            <a:r>
              <a:rPr lang="ko-KR" altLang="en-US" sz="1600" b="1" smtClean="0">
                <a:latin typeface="나눔고딕" pitchFamily="50" charset="-127"/>
                <a:ea typeface="나눔고딕" pitchFamily="50" charset="-127"/>
              </a:rPr>
              <a:t> 띄우려면 새로운 태스크를 만들어야 함</a:t>
            </a:r>
            <a:r>
              <a:rPr lang="en-US" altLang="ko-KR" sz="1600" b="1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600" b="1" err="1" smtClean="0">
                <a:latin typeface="나눔고딕" pitchFamily="50" charset="-127"/>
                <a:ea typeface="나눔고딕" pitchFamily="50" charset="-127"/>
              </a:rPr>
              <a:t>MainActivity</a:t>
            </a:r>
            <a:r>
              <a:rPr lang="en-US" altLang="ko-KR" sz="1600" b="1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mtClean="0">
                <a:latin typeface="나눔고딕" pitchFamily="50" charset="-127"/>
                <a:ea typeface="나눔고딕" pitchFamily="50" charset="-127"/>
              </a:rPr>
              <a:t>객체가 이미 만들어져 있을 때 재사용하도록 </a:t>
            </a:r>
            <a:r>
              <a:rPr lang="en-US" altLang="ko-KR" sz="1600" b="1" smtClean="0">
                <a:latin typeface="나눔고딕" pitchFamily="50" charset="-127"/>
                <a:ea typeface="나눔고딕" pitchFamily="50" charset="-127"/>
              </a:rPr>
              <a:t>FLAG</a:t>
            </a:r>
            <a:r>
              <a:rPr lang="ko-KR" altLang="en-US" sz="1600" b="1" smtClean="0">
                <a:latin typeface="나눔고딕" pitchFamily="50" charset="-127"/>
                <a:ea typeface="나눔고딕" pitchFamily="50" charset="-127"/>
              </a:rPr>
              <a:t>도 추가한다 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2980" y="2708920"/>
            <a:ext cx="9145588" cy="373315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sz="1600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private void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processCommand(Intent intent) {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...</a:t>
            </a:r>
            <a:endParaRPr lang="ko-KR" altLang="ko-KR" sz="16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Intent showIntent = </a:t>
            </a:r>
            <a:r>
              <a:rPr lang="en-US" altLang="ko-KR" sz="1600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new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Intent(getApplicationContext(), MainActivity.</a:t>
            </a:r>
            <a:r>
              <a:rPr lang="en-US" altLang="ko-KR" sz="1600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showIntent.addFlags(Intent.</a:t>
            </a:r>
            <a:r>
              <a:rPr lang="en-US" altLang="ko-KR" sz="1600" b="1" i="1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FLAG_ACTIVITY_NEW_TASK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| </a:t>
            </a:r>
            <a:endParaRPr lang="ko-KR" altLang="ko-KR" sz="16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Intent.</a:t>
            </a:r>
            <a:r>
              <a:rPr lang="en-US" altLang="ko-KR" sz="1600" b="1" i="1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FLAG_ACTIVITY_SINGLE_TOP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| </a:t>
            </a:r>
            <a:endParaRPr lang="ko-KR" altLang="ko-KR" sz="16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Intent.</a:t>
            </a:r>
            <a:r>
              <a:rPr lang="en-US" altLang="ko-KR" sz="1600" b="1" i="1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FLAG_ACTIVITY_CLEAR_TOP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showIntent.putExtra(</a:t>
            </a:r>
            <a:r>
              <a:rPr lang="en-US" altLang="ko-KR" sz="1600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"command"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600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"show"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showIntent.putExtra(</a:t>
            </a:r>
            <a:r>
              <a:rPr lang="en-US" altLang="ko-KR" sz="1600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name + </a:t>
            </a:r>
            <a:r>
              <a:rPr lang="en-US" altLang="ko-KR" sz="1600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 from service."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startActivity(showIntent);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6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87875" cy="369887"/>
          </a:xfrm>
        </p:spPr>
        <p:txBody>
          <a:bodyPr/>
          <a:lstStyle/>
          <a:p>
            <a:pPr eaLnBrk="1" hangingPunct="1"/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액티비티에서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인텐트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 받아 처리하기</a:t>
            </a:r>
          </a:p>
        </p:txBody>
      </p:sp>
      <p:sp>
        <p:nvSpPr>
          <p:cNvPr id="175107" name="TextBox 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5108" name="내용 개체 틀 2"/>
          <p:cNvSpPr txBox="1">
            <a:spLocks/>
          </p:cNvSpPr>
          <p:nvPr/>
        </p:nvSpPr>
        <p:spPr bwMode="auto">
          <a:xfrm>
            <a:off x="398463" y="1143000"/>
            <a:ext cx="8416925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 err="1">
                <a:latin typeface="나눔고딕" pitchFamily="50" charset="-127"/>
                <a:ea typeface="나눔고딕" pitchFamily="50" charset="-127"/>
              </a:rPr>
              <a:t>액티비티가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 이미 메모리에 만들어져 있는 경우 </a:t>
            </a:r>
            <a:r>
              <a:rPr lang="en-US" altLang="ko-KR" sz="1600" b="1" err="1">
                <a:latin typeface="나눔고딕" pitchFamily="50" charset="-127"/>
                <a:ea typeface="나눔고딕" pitchFamily="50" charset="-127"/>
              </a:rPr>
              <a:t>onNewIntent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err="1">
                <a:latin typeface="나눔고딕" pitchFamily="50" charset="-127"/>
                <a:ea typeface="나눔고딕" pitchFamily="50" charset="-127"/>
              </a:rPr>
              <a:t>메소드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 호출됨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06425" y="1773238"/>
            <a:ext cx="9145588" cy="466883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@Override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protected void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onNewIntent(Intent intent) {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processIntent(intent);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super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.onNewIntent(intent);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private void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processIntent(Intent intent) {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if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(intent != 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String command = intent.getStringExtra(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"command"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String name = intent.getStringExtra(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Toast.</a:t>
            </a:r>
            <a:r>
              <a:rPr lang="en-US" altLang="ko-KR" i="1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makeText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this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"command : "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+ command + 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", name : "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+ name, </a:t>
            </a:r>
            <a:endParaRPr lang="ko-KR" altLang="ko-KR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                        Toast.</a:t>
            </a:r>
            <a:r>
              <a:rPr lang="en-US" altLang="ko-KR" b="1" i="1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LENGTH_LONG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).show();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770188" cy="369887"/>
          </a:xfrm>
        </p:spPr>
        <p:txBody>
          <a:bodyPr/>
          <a:lstStyle/>
          <a:p>
            <a:pPr eaLnBrk="1" hangingPunct="1"/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서비스에서 띄운 화면</a:t>
            </a:r>
          </a:p>
        </p:txBody>
      </p:sp>
      <p:sp>
        <p:nvSpPr>
          <p:cNvPr id="177155" name="TextBox 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7156" name="_x189688808" descr="P02_S003_0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412875"/>
            <a:ext cx="2519363" cy="449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9208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9" name="Rectangle 3"/>
          <p:cNvSpPr>
            <a:spLocks noChangeArrowheads="1"/>
          </p:cNvSpPr>
          <p:nvPr/>
        </p:nvSpPr>
        <p:spPr bwMode="auto">
          <a:xfrm>
            <a:off x="1285874" y="2741613"/>
            <a:ext cx="761281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10.</a:t>
            </a:r>
            <a:endParaRPr lang="en-US" altLang="ko-KR" sz="4800" i="1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179210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브로드캐스트 수신자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220" name="TextBox 31"/>
          <p:cNvSpPr txBox="1">
            <a:spLocks noChangeArrowheads="1"/>
          </p:cNvSpPr>
          <p:nvPr/>
        </p:nvSpPr>
        <p:spPr bwMode="auto">
          <a:xfrm>
            <a:off x="0" y="0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</a:t>
            </a: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– CH3.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애플리케이션 구성하기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_x79083400" descr="P02_0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38" y="908050"/>
            <a:ext cx="4071937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1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682875" cy="369887"/>
          </a:xfrm>
        </p:spPr>
        <p:txBody>
          <a:bodyPr/>
          <a:lstStyle/>
          <a:p>
            <a:pPr eaLnBrk="1" hangingPunct="1"/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브로드캐스트 수신자</a:t>
            </a:r>
          </a:p>
        </p:txBody>
      </p:sp>
      <p:sp>
        <p:nvSpPr>
          <p:cNvPr id="181252" name="내용 개체 틀 2"/>
          <p:cNvSpPr>
            <a:spLocks noGrp="1"/>
          </p:cNvSpPr>
          <p:nvPr>
            <p:ph idx="4294967295"/>
          </p:nvPr>
        </p:nvSpPr>
        <p:spPr>
          <a:xfrm>
            <a:off x="800100" y="2644775"/>
            <a:ext cx="8967788" cy="3797300"/>
          </a:xfrm>
          <a:solidFill>
            <a:srgbClr val="FFFFFF"/>
          </a:solidFill>
        </p:spPr>
        <p:txBody>
          <a:bodyPr/>
          <a:lstStyle/>
          <a:p>
            <a:pPr marL="174625" indent="-174625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애플리케이션이 글로벌 이벤트</a:t>
            </a: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(global event)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를 받아서 처리하려면 브로드캐스트 수신자로 등록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74625" indent="-174625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글로벌 이벤트란 </a:t>
            </a: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“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전화가 왔습니다</a:t>
            </a: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.”, “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문자 메시지가 도착했습니다</a:t>
            </a: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.”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와 같이 안드로이드 시스템 전체에 보내지는 이벤트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74625" indent="-174625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브로드캐스트 수신자는 인텐트필터를 포함하며</a:t>
            </a: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,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매니페스트 파일에 등록함으로써 인텐트를 받을 준비를 함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74625" indent="-174625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수신자가 매니페스트 파일에 등록되었다면 따로 시작시키지 않아도 됨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74625" indent="-174625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애플리케이션은 컨텍스트 클래스의 </a:t>
            </a: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registerReceiver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메소드를 이용하면 런타임 시에도 수신자를 등록할 수 있음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74625" indent="-174625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서비스처럼 브로드캐스트 수신자도 </a:t>
            </a: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UI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가 없음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81253" name="TextBox 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브로드캐스트 수신자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2323" name="Rectangle 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64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7878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401002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브로드캐스트 수신자 동작 방식</a:t>
            </a:r>
          </a:p>
        </p:txBody>
      </p:sp>
      <p:sp>
        <p:nvSpPr>
          <p:cNvPr id="207879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브로드캐스트 수신자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7881" name="_x189690408" descr="P02_S003_0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1125538"/>
            <a:ext cx="7234237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416" name="그림 13" descr="Image33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Rectangle 3"/>
          <p:cNvSpPr>
            <a:spLocks noChangeArrowheads="1"/>
          </p:cNvSpPr>
          <p:nvPr/>
        </p:nvSpPr>
        <p:spPr bwMode="auto">
          <a:xfrm>
            <a:off x="1285874" y="2741613"/>
            <a:ext cx="761281" cy="846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rIns="0"/>
          <a:lstStyle/>
          <a:p>
            <a:pPr algn="r" eaLnBrk="1" fontAlgn="b" latinLnBrk="1" hangingPunct="1"/>
            <a:r>
              <a:rPr lang="en-US" altLang="ko-KR" sz="4800" i="1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11.</a:t>
            </a:r>
            <a:endParaRPr lang="en-US" altLang="ko-KR" sz="4800" i="1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17418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이벤트 처리 이해하기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28" name="TextBox 31"/>
          <p:cNvSpPr txBox="1">
            <a:spLocks noChangeArrowheads="1"/>
          </p:cNvSpPr>
          <p:nvPr/>
        </p:nvSpPr>
        <p:spPr bwMode="auto">
          <a:xfrm>
            <a:off x="0" y="0"/>
            <a:ext cx="50720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 </a:t>
            </a: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– CH4.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다양한 위젯과 이벤트 활용하기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459" name="_x68941192" descr="P03_0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" y="1092200"/>
            <a:ext cx="5400675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8"/>
          <p:cNvSpPr txBox="1">
            <a:spLocks noChangeArrowheads="1"/>
          </p:cNvSpPr>
          <p:nvPr/>
        </p:nvSpPr>
        <p:spPr bwMode="auto">
          <a:xfrm>
            <a:off x="914400" y="3484563"/>
            <a:ext cx="3643313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fontAlgn="b" latinLnBrk="1" hangingPunct="1"/>
            <a:r>
              <a:rPr lang="en-US" altLang="ko-KR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[</a:t>
            </a:r>
            <a:r>
              <a:rPr lang="ko-KR" altLang="en-US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버튼에 </a:t>
            </a:r>
            <a:r>
              <a:rPr lang="en-US" altLang="ko-KR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OnClickListener</a:t>
            </a:r>
            <a:r>
              <a:rPr lang="ko-KR" altLang="en-US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를 설정할 때의 패턴</a:t>
            </a:r>
            <a:r>
              <a:rPr lang="en-US" altLang="ko-KR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]</a:t>
            </a:r>
            <a:endParaRPr lang="ko-KR" altLang="en-US" b="1">
              <a:solidFill>
                <a:srgbClr val="C00000"/>
              </a:solidFill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03863" y="1411288"/>
            <a:ext cx="4638675" cy="192881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5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rgbClr val="3E6CA4"/>
                </a:solidFill>
                <a:latin typeface="Calibri" pitchFamily="34" charset="0"/>
              </a:rPr>
              <a:t>boolean onTouchEvent (MotionEvent event)</a:t>
            </a:r>
          </a:p>
          <a:p>
            <a:pPr defTabSz="142875" eaLnBrk="1" fontAlgn="b" latinLnBrk="1" hangingPunct="1">
              <a:lnSpc>
                <a:spcPct val="15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rgbClr val="3E6CA4"/>
                </a:solidFill>
                <a:latin typeface="Calibri" pitchFamily="34" charset="0"/>
              </a:rPr>
              <a:t>boolean onKeyDown (int keyCode, KeyEvent event) </a:t>
            </a:r>
          </a:p>
          <a:p>
            <a:pPr defTabSz="142875" eaLnBrk="1" fontAlgn="b" latinLnBrk="1" hangingPunct="1">
              <a:lnSpc>
                <a:spcPct val="15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rgbClr val="3E6CA4"/>
                </a:solidFill>
                <a:latin typeface="Calibri" pitchFamily="34" charset="0"/>
              </a:rPr>
              <a:t>boolean onKeyUp (int keyCode, KeyEvent event) 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57313" y="4556125"/>
            <a:ext cx="7488237" cy="20161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5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rgbClr val="3E6CA4"/>
                </a:solidFill>
                <a:latin typeface="Calibri" pitchFamily="34" charset="0"/>
              </a:rPr>
              <a:t>View.OnTouchListener : boolean onTouch (View v, MotionEvent event) </a:t>
            </a:r>
          </a:p>
          <a:p>
            <a:pPr defTabSz="142875" eaLnBrk="1" fontAlgn="b" latinLnBrk="1" hangingPunct="1">
              <a:lnSpc>
                <a:spcPct val="15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rgbClr val="3E6CA4"/>
                </a:solidFill>
                <a:latin typeface="Calibri" pitchFamily="34" charset="0"/>
              </a:rPr>
              <a:t>View.OnKeyListener : boolean onKey (View v, int keyCode, KeyEvent event) </a:t>
            </a:r>
          </a:p>
          <a:p>
            <a:pPr defTabSz="142875" eaLnBrk="1" fontAlgn="b" latinLnBrk="1" hangingPunct="1">
              <a:lnSpc>
                <a:spcPct val="15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rgbClr val="3E6CA4"/>
                </a:solidFill>
                <a:latin typeface="Calibri" pitchFamily="34" charset="0"/>
              </a:rPr>
              <a:t>View.OnClickListener : void onClick (View v) </a:t>
            </a:r>
          </a:p>
          <a:p>
            <a:pPr defTabSz="142875" eaLnBrk="1" fontAlgn="b" latinLnBrk="1" hangingPunct="1">
              <a:lnSpc>
                <a:spcPct val="15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rgbClr val="3E6CA4"/>
                </a:solidFill>
                <a:latin typeface="Calibri" pitchFamily="34" charset="0"/>
              </a:rPr>
              <a:t>View.OnFocusChangeListener : void onFocusChange (View v, boolean hasFocus)</a:t>
            </a:r>
          </a:p>
        </p:txBody>
      </p:sp>
      <p:sp>
        <p:nvSpPr>
          <p:cNvPr id="19463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770188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뷰의 이벤트 처리하기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86438" y="1268413"/>
            <a:ext cx="3898900" cy="32861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r>
              <a:rPr lang="ko-KR" altLang="en-US" b="1" dirty="0">
                <a:solidFill>
                  <a:srgbClr val="3E6C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뷰를 상속할 때 이벤트 처리를 위한 메소드 재정의</a:t>
            </a:r>
            <a:endParaRPr lang="en-US" altLang="ko-KR" b="1" dirty="0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57500" y="4357688"/>
            <a:ext cx="4403725" cy="32861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r>
              <a:rPr lang="ko-KR" altLang="en-US" b="1" dirty="0">
                <a:solidFill>
                  <a:srgbClr val="3E6C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 객체에 전달되는 이벤트를 처리하기 위한 리스너 설정</a:t>
            </a:r>
            <a:endParaRPr lang="en-US" altLang="ko-KR" b="1" dirty="0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34988" y="1287463"/>
            <a:ext cx="9072562" cy="4878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•</a:t>
            </a:r>
            <a:r>
              <a:rPr lang="ko-KR" altLang="en-US" sz="2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터치 이벤트</a:t>
            </a:r>
            <a:endParaRPr lang="ko-KR" altLang="en-US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174625"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손가락으로 누를 때 </a:t>
            </a:r>
            <a:r>
              <a: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발생하는 </a:t>
            </a:r>
            <a:r>
              <a:rPr lang="ko-KR" altLang="en-US" sz="180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</a:t>
            </a:r>
            <a:endParaRPr lang="en-US" altLang="ko-KR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174625"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fontAlgn="b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 이벤트</a:t>
            </a:r>
            <a:endParaRPr lang="ko-KR" altLang="en-US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174625"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키패드나 하드웨어 버튼을 누를 때 발생하는 이벤트</a:t>
            </a:r>
            <a:endParaRPr lang="en-US" altLang="ko-KR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174625"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fontAlgn="b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제스처 이벤트</a:t>
            </a:r>
            <a:endParaRPr lang="ko-KR" altLang="en-US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174625"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터치 이벤트 중에서 일정 패턴을 만들어 내는 이벤트</a:t>
            </a:r>
            <a:endParaRPr lang="en-US" altLang="ko-KR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174625"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fontAlgn="b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포커스</a:t>
            </a:r>
            <a:endParaRPr lang="ko-KR" altLang="en-US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174625"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뷰마다 순서대로 주어지는 포커스</a:t>
            </a:r>
            <a:endParaRPr lang="en-US" altLang="ko-KR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174625"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fontAlgn="b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방향 변경</a:t>
            </a:r>
            <a:endParaRPr lang="ko-KR" altLang="en-US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indent="174625" algn="just" eaLnBrk="1" fontAlgn="b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화면의 방향이 가로</a:t>
            </a:r>
            <a:r>
              <a:rPr lang="en-US" altLang="ko-KR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세로로 바뀜에 따라 발생하는 이벤트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28675" y="201613"/>
            <a:ext cx="210661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이벤트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08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 bwMode="auto">
          <a:xfrm>
            <a:off x="6296025" y="3284538"/>
            <a:ext cx="2663825" cy="136842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67" name="내용 개체 틀 2"/>
          <p:cNvSpPr txBox="1">
            <a:spLocks/>
          </p:cNvSpPr>
          <p:nvPr/>
        </p:nvSpPr>
        <p:spPr bwMode="auto">
          <a:xfrm>
            <a:off x="1039813" y="4797425"/>
            <a:ext cx="8856662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kumimoji="0" lang="ko-KR" altLang="en-US" sz="20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액티비티가 만들어질 때 </a:t>
            </a:r>
            <a:r>
              <a:rPr kumimoji="0" lang="en-US" altLang="ko-KR" sz="20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onCreate() </a:t>
            </a:r>
            <a:r>
              <a:rPr kumimoji="0" lang="ko-KR" altLang="en-US" sz="20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호출</a:t>
            </a:r>
            <a:r>
              <a:rPr kumimoji="0" lang="en-US" altLang="ko-KR" sz="20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kumimoji="0" lang="en-US" altLang="ko-KR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 - </a:t>
            </a:r>
            <a:r>
              <a:rPr kumimoji="0" lang="ko-KR" altLang="en-US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내가 만든 액티비티의 </a:t>
            </a:r>
            <a:r>
              <a:rPr kumimoji="0" lang="en-US" altLang="ko-KR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onCreate() </a:t>
            </a:r>
            <a:r>
              <a:rPr kumimoji="0" lang="ko-KR" altLang="en-US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메소드를 호출</a:t>
            </a:r>
            <a:r>
              <a:rPr kumimoji="0" lang="en-US" altLang="ko-KR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kumimoji="0" lang="en-US" altLang="ko-KR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 - super.onCreate() </a:t>
            </a:r>
            <a:r>
              <a:rPr kumimoji="0" lang="ko-KR" altLang="en-US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를 호출하여 </a:t>
            </a:r>
            <a:r>
              <a:rPr kumimoji="0" lang="en-US" altLang="ko-KR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Activity </a:t>
            </a:r>
            <a:r>
              <a:rPr kumimoji="0" lang="ko-KR" altLang="en-US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클래스에 정의된 </a:t>
            </a:r>
            <a:r>
              <a:rPr kumimoji="0" lang="en-US" altLang="ko-KR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onCreate() </a:t>
            </a:r>
            <a:r>
              <a:rPr kumimoji="0" lang="ko-KR" altLang="en-US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메소드의 기능을 사용</a:t>
            </a:r>
            <a:endParaRPr kumimoji="0" lang="en-US" altLang="ko-KR" sz="160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 - </a:t>
            </a:r>
            <a:r>
              <a:rPr lang="ko-KR" altLang="en-US" sz="160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그 아래에 추가적으로 필요한 기능을 코드로 추가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69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재정의한 메소드를 시스템에서 호출하는 방법</a:t>
            </a:r>
          </a:p>
        </p:txBody>
      </p:sp>
      <p:sp>
        <p:nvSpPr>
          <p:cNvPr id="62470" name="AutoShape 43"/>
          <p:cNvSpPr>
            <a:spLocks noChangeArrowheads="1"/>
          </p:cNvSpPr>
          <p:nvPr/>
        </p:nvSpPr>
        <p:spPr bwMode="auto">
          <a:xfrm>
            <a:off x="4306888" y="1211263"/>
            <a:ext cx="1658937" cy="849312"/>
          </a:xfrm>
          <a:prstGeom prst="roundRect">
            <a:avLst>
              <a:gd name="adj" fmla="val 18343"/>
            </a:avLst>
          </a:prstGeom>
          <a:solidFill>
            <a:srgbClr val="91B6DB"/>
          </a:solidFill>
          <a:ln w="15875" algn="ctr">
            <a:solidFill>
              <a:schemeClr val="bg1"/>
            </a:solidFill>
            <a:round/>
            <a:headEnd/>
            <a:tailEnd/>
          </a:ln>
          <a:effectLst>
            <a:outerShdw dist="28398" dir="3806097" algn="ctr" rotWithShape="0">
              <a:srgbClr val="A7C5E3"/>
            </a:outerShdw>
          </a:effectLst>
        </p:spPr>
        <p:txBody>
          <a:bodyPr wrap="none" anchor="ctr"/>
          <a:lstStyle/>
          <a:p>
            <a:pPr algn="ctr" eaLnBrk="1" fontAlgn="b" latinLnBrk="1" hangingPunct="1"/>
            <a:endParaRPr lang="ko-KR" altLang="en-US" sz="12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471" name="TextBox 15"/>
          <p:cNvSpPr txBox="1">
            <a:spLocks noChangeArrowheads="1"/>
          </p:cNvSpPr>
          <p:nvPr/>
        </p:nvSpPr>
        <p:spPr bwMode="auto">
          <a:xfrm>
            <a:off x="4279900" y="1265238"/>
            <a:ext cx="17399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액티비티</a:t>
            </a:r>
            <a:endParaRPr kumimoji="0" lang="en-US" altLang="ko-KR" b="1">
              <a:solidFill>
                <a:srgbClr val="FFFFCC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(Activity)</a:t>
            </a:r>
          </a:p>
        </p:txBody>
      </p:sp>
      <p:sp>
        <p:nvSpPr>
          <p:cNvPr id="62472" name="TextBox 16"/>
          <p:cNvSpPr txBox="1">
            <a:spLocks noChangeArrowheads="1"/>
          </p:cNvSpPr>
          <p:nvPr/>
        </p:nvSpPr>
        <p:spPr bwMode="auto">
          <a:xfrm>
            <a:off x="5172075" y="2139950"/>
            <a:ext cx="8572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상속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화살표 연결선 17"/>
          <p:cNvCxnSpPr>
            <a:stCxn id="62470" idx="2"/>
            <a:endCxn id="62474" idx="0"/>
          </p:cNvCxnSpPr>
          <p:nvPr/>
        </p:nvCxnSpPr>
        <p:spPr>
          <a:xfrm flipH="1">
            <a:off x="5132388" y="2060575"/>
            <a:ext cx="4762" cy="608013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74" name="AutoShape 43"/>
          <p:cNvSpPr>
            <a:spLocks noChangeArrowheads="1"/>
          </p:cNvSpPr>
          <p:nvPr/>
        </p:nvSpPr>
        <p:spPr bwMode="auto">
          <a:xfrm>
            <a:off x="4135438" y="2668588"/>
            <a:ext cx="1993900" cy="904875"/>
          </a:xfrm>
          <a:prstGeom prst="roundRect">
            <a:avLst>
              <a:gd name="adj" fmla="val 18343"/>
            </a:avLst>
          </a:prstGeom>
          <a:solidFill>
            <a:srgbClr val="91B6DB"/>
          </a:solidFill>
          <a:ln w="15875" algn="ctr">
            <a:solidFill>
              <a:schemeClr val="bg1"/>
            </a:solidFill>
            <a:round/>
            <a:headEnd/>
            <a:tailEnd/>
          </a:ln>
          <a:effectLst>
            <a:outerShdw dist="28398" dir="3806097" algn="ctr" rotWithShape="0">
              <a:srgbClr val="A7C5E3"/>
            </a:outerShdw>
          </a:effectLst>
        </p:spPr>
        <p:txBody>
          <a:bodyPr wrap="none" anchor="ctr"/>
          <a:lstStyle/>
          <a:p>
            <a:pPr algn="ctr" eaLnBrk="1" fontAlgn="b" latinLnBrk="1" hangingPunct="1"/>
            <a:endParaRPr lang="ko-KR" altLang="en-US" sz="1200" b="1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475" name="TextBox 19"/>
          <p:cNvSpPr txBox="1">
            <a:spLocks noChangeArrowheads="1"/>
          </p:cNvSpPr>
          <p:nvPr/>
        </p:nvSpPr>
        <p:spPr bwMode="auto">
          <a:xfrm>
            <a:off x="4135438" y="2754313"/>
            <a:ext cx="196691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내가 만든 액티비티</a:t>
            </a:r>
            <a:endParaRPr kumimoji="0" lang="en-US" altLang="ko-KR" b="1">
              <a:solidFill>
                <a:srgbClr val="FFFFCC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(MainActivity)</a:t>
            </a:r>
          </a:p>
        </p:txBody>
      </p:sp>
      <p:sp>
        <p:nvSpPr>
          <p:cNvPr id="62476" name="TextBox 28"/>
          <p:cNvSpPr txBox="1">
            <a:spLocks noChangeArrowheads="1"/>
          </p:cNvSpPr>
          <p:nvPr/>
        </p:nvSpPr>
        <p:spPr bwMode="auto">
          <a:xfrm>
            <a:off x="6080125" y="1295400"/>
            <a:ext cx="10906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sz="12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onCreate( )</a:t>
            </a:r>
          </a:p>
        </p:txBody>
      </p:sp>
      <p:sp>
        <p:nvSpPr>
          <p:cNvPr id="62477" name="TextBox 29"/>
          <p:cNvSpPr txBox="1">
            <a:spLocks noChangeArrowheads="1"/>
          </p:cNvSpPr>
          <p:nvPr/>
        </p:nvSpPr>
        <p:spPr bwMode="auto">
          <a:xfrm>
            <a:off x="6080125" y="1577975"/>
            <a:ext cx="1190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sz="12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onDestroy( )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463550" y="1217613"/>
            <a:ext cx="2087563" cy="249872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81025" y="2811463"/>
            <a:ext cx="1854200" cy="62547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8"/>
          <p:cNvSpPr txBox="1">
            <a:spLocks noChangeArrowheads="1"/>
          </p:cNvSpPr>
          <p:nvPr/>
        </p:nvSpPr>
        <p:spPr bwMode="auto">
          <a:xfrm>
            <a:off x="517525" y="2865438"/>
            <a:ext cx="1962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ko-KR" alt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액티비티 관리자</a:t>
            </a:r>
            <a:endParaRPr lang="en-US" altLang="ko-KR" b="1" dirty="0">
              <a:solidFill>
                <a:schemeClr val="accent6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fontAlgn="b" latinLnBrk="1" hangingPunct="1">
              <a:defRPr/>
            </a:pPr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(Activity Manager)</a:t>
            </a:r>
            <a:endParaRPr lang="ko-KR" altLang="en-US" b="1" dirty="0">
              <a:solidFill>
                <a:schemeClr val="accent6">
                  <a:lumMod val="20000"/>
                  <a:lumOff val="8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4" name="직선 화살표 연결선 33"/>
          <p:cNvCxnSpPr>
            <a:stCxn id="62475" idx="1"/>
            <a:endCxn id="32" idx="3"/>
          </p:cNvCxnSpPr>
          <p:nvPr/>
        </p:nvCxnSpPr>
        <p:spPr>
          <a:xfrm flipH="1" flipV="1">
            <a:off x="2435225" y="3124200"/>
            <a:ext cx="1700213" cy="0"/>
          </a:xfrm>
          <a:prstGeom prst="straightConnector1">
            <a:avLst/>
          </a:prstGeom>
          <a:ln w="28575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82" name="TextBox 35"/>
          <p:cNvSpPr txBox="1">
            <a:spLocks noChangeArrowheads="1"/>
          </p:cNvSpPr>
          <p:nvPr/>
        </p:nvSpPr>
        <p:spPr bwMode="auto">
          <a:xfrm>
            <a:off x="2479675" y="2647950"/>
            <a:ext cx="18002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onCreate( )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호출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483" name="TextBox 36"/>
          <p:cNvSpPr txBox="1">
            <a:spLocks noChangeArrowheads="1"/>
          </p:cNvSpPr>
          <p:nvPr/>
        </p:nvSpPr>
        <p:spPr bwMode="auto">
          <a:xfrm>
            <a:off x="6249988" y="2897188"/>
            <a:ext cx="2970212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onCreate( )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재정의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kumimoji="0" lang="en-US" altLang="ko-KR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public void </a:t>
            </a: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onCreate( … ) {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kumimoji="0" lang="en-US" altLang="ko-KR" b="1">
                <a:solidFill>
                  <a:srgbClr val="57257D"/>
                </a:solidFill>
                <a:latin typeface="나눔고딕" pitchFamily="50" charset="-127"/>
                <a:ea typeface="나눔고딕" pitchFamily="50" charset="-127"/>
              </a:rPr>
              <a:t>super</a:t>
            </a: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.onCreate();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   …</a:t>
            </a:r>
          </a:p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 }</a:t>
            </a:r>
          </a:p>
        </p:txBody>
      </p:sp>
      <p:cxnSp>
        <p:nvCxnSpPr>
          <p:cNvPr id="38" name="Shape 59"/>
          <p:cNvCxnSpPr/>
          <p:nvPr/>
        </p:nvCxnSpPr>
        <p:spPr>
          <a:xfrm flipH="1" flipV="1">
            <a:off x="7304088" y="1484313"/>
            <a:ext cx="1008062" cy="2305050"/>
          </a:xfrm>
          <a:prstGeom prst="bentConnector3">
            <a:avLst>
              <a:gd name="adj1" fmla="val -80305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62475" idx="3"/>
          </p:cNvCxnSpPr>
          <p:nvPr/>
        </p:nvCxnSpPr>
        <p:spPr>
          <a:xfrm flipH="1" flipV="1">
            <a:off x="6102350" y="3124200"/>
            <a:ext cx="612775" cy="1588"/>
          </a:xfrm>
          <a:prstGeom prst="straightConnector1">
            <a:avLst/>
          </a:prstGeom>
          <a:ln w="28575"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86" name="TextBox 49"/>
          <p:cNvSpPr txBox="1">
            <a:spLocks noChangeArrowheads="1"/>
          </p:cNvSpPr>
          <p:nvPr/>
        </p:nvSpPr>
        <p:spPr bwMode="auto">
          <a:xfrm>
            <a:off x="606425" y="1182688"/>
            <a:ext cx="18002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안드로이드 </a:t>
            </a: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OS</a:t>
            </a:r>
          </a:p>
        </p:txBody>
      </p:sp>
      <p:sp>
        <p:nvSpPr>
          <p:cNvPr id="62487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뷰와 뷰의 크기속성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50888" y="1052513"/>
          <a:ext cx="8712200" cy="518477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8869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252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2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유형</a:t>
                      </a:r>
                      <a:endParaRPr lang="ko-KR" altLang="en-US" sz="18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0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onDown()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 눌렸을 경우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0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onShowPress()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 눌렸다 떼어지는 경우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0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onSingleTapUp()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 한 손가락으로 눌렸다 떼어지는 경우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0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onSingleTapConfirmed()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 한 손가락으로 눌려지는 경우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0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onDoubleTap()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 두 손가락으로 눌려지는 경우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24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onDoubleTapEvent()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tc>
                  <a:txBody>
                    <a:bodyPr/>
                    <a:lstStyle/>
                    <a:p>
                      <a:pPr marL="174625" marR="0" indent="-174625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 두 손가락으로 눌려진 상태에서 떼거나 이동하는 등 세부적인 액션을 취하는 경우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0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onScroll()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 눌린 채 일정한 속도화 방향으로 움직였다 떼는 경우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70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onFling()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화면이 눌린 채 가속도를 붙여 손가락을 움직였다 떼는 경우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700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onLongPress()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화면을 손가락으로 오래 누르는 경우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2" marR="91432" marT="45722" marB="45722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476091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제스처를 통해 처리할 수 있는 이벤트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91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2770188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터치 이벤트 처리하기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604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05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SampleEvent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프로젝트를 만들고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XML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레이아웃 구성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606" name="_x177899280" descr="P02_S004_0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9825" y="1773238"/>
            <a:ext cx="796448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0525" y="981075"/>
            <a:ext cx="9505950" cy="53276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tabLst>
                <a:tab pos="9305925" algn="l"/>
              </a:tabLst>
            </a:pPr>
            <a:r>
              <a:rPr lang="en-US" altLang="ko-KR">
                <a:solidFill>
                  <a:srgbClr val="000000"/>
                </a:solidFill>
                <a:ea typeface="굴림" charset="-127"/>
              </a:rPr>
              <a:t>View view = findViewById(R.id.</a:t>
            </a:r>
            <a:r>
              <a:rPr lang="en-US" altLang="ko-KR" b="1" i="1">
                <a:solidFill>
                  <a:srgbClr val="660E7A"/>
                </a:solidFill>
                <a:ea typeface="굴림" charset="-127"/>
              </a:rPr>
              <a:t>view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ea typeface="굴림" charset="-127"/>
              </a:rPr>
              <a:t>view.setOnTouchListener(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new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View.OnTouchListener() {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</a:t>
            </a:r>
            <a:r>
              <a:rPr lang="en-US" altLang="ko-KR">
                <a:solidFill>
                  <a:srgbClr val="808000"/>
                </a:solidFill>
                <a:ea typeface="굴림" charset="-127"/>
              </a:rPr>
              <a:t>@Override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public boolean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onTouch(View view, MotionEvent motionEvent) {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int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action = motionEvent.getAction();</a:t>
            </a:r>
            <a:endParaRPr lang="ko-KR" altLang="ko-KR">
              <a:solidFill>
                <a:srgbClr val="000000"/>
              </a:solidFill>
              <a:latin typeface="굴림" charset="-127"/>
              <a:ea typeface="굴림" charset="-127"/>
            </a:endParaRPr>
          </a:p>
          <a:p>
            <a:pPr>
              <a:lnSpc>
                <a:spcPct val="130000"/>
              </a:lnSpc>
              <a:tabLst>
                <a:tab pos="9305925" algn="l"/>
              </a:tabLst>
            </a:pP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        float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curX = motionEvent.getX();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float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curY = motionEvent.getY();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if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(action == MotionEvent.</a:t>
            </a:r>
            <a:r>
              <a:rPr lang="en-US" altLang="ko-KR" b="1" i="1">
                <a:solidFill>
                  <a:srgbClr val="660E7A"/>
                </a:solidFill>
                <a:ea typeface="굴림" charset="-127"/>
              </a:rPr>
              <a:t>ACTION_DOWN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) {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  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println(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"</a:t>
            </a:r>
            <a:r>
              <a:rPr lang="ko-KR" altLang="ko-KR" b="1">
                <a:solidFill>
                  <a:srgbClr val="008000"/>
                </a:solidFill>
                <a:latin typeface="굴림" charset="-127"/>
                <a:ea typeface="굴림" charset="-127"/>
              </a:rPr>
              <a:t>손가락 눌림 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: "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+ curX + 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", "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+ curY);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}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else if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(action == MotionEvent.</a:t>
            </a:r>
            <a:r>
              <a:rPr lang="en-US" altLang="ko-KR" b="1" i="1">
                <a:solidFill>
                  <a:srgbClr val="660E7A"/>
                </a:solidFill>
                <a:ea typeface="굴림" charset="-127"/>
              </a:rPr>
              <a:t>ACTION_MOVE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) {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  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println(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"</a:t>
            </a:r>
            <a:r>
              <a:rPr lang="ko-KR" altLang="ko-KR" b="1">
                <a:solidFill>
                  <a:srgbClr val="008000"/>
                </a:solidFill>
                <a:latin typeface="굴림" charset="-127"/>
                <a:ea typeface="굴림" charset="-127"/>
              </a:rPr>
              <a:t>손가락 움직임 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: "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+ curX + 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", "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+ curY);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}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else if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(action == MotionEvent.</a:t>
            </a:r>
            <a:r>
              <a:rPr lang="en-US" altLang="ko-KR" b="1" i="1">
                <a:solidFill>
                  <a:srgbClr val="660E7A"/>
                </a:solidFill>
                <a:ea typeface="굴림" charset="-127"/>
              </a:rPr>
              <a:t>ACTION_UP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) {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  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println(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"</a:t>
            </a:r>
            <a:r>
              <a:rPr lang="ko-KR" altLang="ko-KR" b="1">
                <a:solidFill>
                  <a:srgbClr val="008000"/>
                </a:solidFill>
                <a:latin typeface="굴림" charset="-127"/>
                <a:ea typeface="굴림" charset="-127"/>
              </a:rPr>
              <a:t>손가락 뗌 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: "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+ curX + 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", "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+ curY);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}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   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return true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}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ea typeface="굴림" charset="-127"/>
              </a:rPr>
              <a:t>});</a:t>
            </a:r>
            <a:endParaRPr lang="ko-KR" altLang="ko-KR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438" y="6122988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 코드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3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1173" y="5445224"/>
            <a:ext cx="7128792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결과 값을 </a:t>
            </a:r>
            <a:r>
              <a:rPr lang="en-US" altLang="ko-KR" smtClean="0">
                <a:solidFill>
                  <a:srgbClr val="FF0000"/>
                </a:solidFill>
              </a:rPr>
              <a:t>true</a:t>
            </a:r>
            <a:r>
              <a:rPr lang="ko-KR" altLang="en-US" smtClean="0">
                <a:solidFill>
                  <a:srgbClr val="FF0000"/>
                </a:solidFill>
              </a:rPr>
              <a:t>로 해 주면 이 </a:t>
            </a:r>
            <a:r>
              <a:rPr lang="en-US" altLang="ko-KR" smtClean="0">
                <a:solidFill>
                  <a:srgbClr val="FF0000"/>
                </a:solidFill>
              </a:rPr>
              <a:t>onTouch</a:t>
            </a:r>
            <a:r>
              <a:rPr lang="ko-KR" altLang="en-US" smtClean="0">
                <a:solidFill>
                  <a:srgbClr val="FF0000"/>
                </a:solidFill>
              </a:rPr>
              <a:t>함수 안에서 코드가 정상적으로 처리되었다는 사실을 이 함수를 호출한 곳에서 알 수 있게 됨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16160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앱 실행 결과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70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01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가장 위쪽에 있는 부분을 터치했을 때 가장 아래쪽에 보이는 로그 메시지 확인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702" name="_x177897600" descr="P02_S004_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3638" y="1700213"/>
            <a:ext cx="2497137" cy="444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0525" y="1773238"/>
            <a:ext cx="9505950" cy="453548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    public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boolean</a:t>
            </a:r>
            <a:r>
              <a:rPr lang="en-US" altLang="ko-KR" sz="1600" dirty="0">
                <a:solidFill>
                  <a:srgbClr val="000000"/>
                </a:solidFill>
              </a:rPr>
              <a:t> onFling(MotionEvent e1, MotionEvent e2, </a:t>
            </a:r>
            <a:r>
              <a:rPr lang="en-US" altLang="ko-KR" sz="1600" b="1" dirty="0">
                <a:solidFill>
                  <a:srgbClr val="7F0055"/>
                </a:solidFill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</a:rPr>
              <a:t> velocityX, </a:t>
            </a:r>
            <a:r>
              <a:rPr lang="en-US" altLang="ko-KR" sz="1600" b="1" dirty="0">
                <a:solidFill>
                  <a:srgbClr val="7F0055"/>
                </a:solidFill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</a:rPr>
              <a:t> velocityY) {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     println(</a:t>
            </a:r>
            <a:r>
              <a:rPr lang="en-US" altLang="ko-KR" sz="1600" dirty="0">
                <a:solidFill>
                  <a:srgbClr val="2A00FF"/>
                </a:solidFill>
              </a:rPr>
              <a:t>"\nonFling \n\tx = "</a:t>
            </a:r>
            <a:r>
              <a:rPr lang="en-US" altLang="ko-KR" sz="1600" dirty="0">
                <a:solidFill>
                  <a:srgbClr val="000000"/>
                </a:solidFill>
              </a:rPr>
              <a:t> + velocityX + </a:t>
            </a:r>
            <a:r>
              <a:rPr lang="en-US" altLang="ko-KR" sz="1600" dirty="0">
                <a:solidFill>
                  <a:srgbClr val="2A00FF"/>
                </a:solidFill>
              </a:rPr>
              <a:t>"\n\ty=“</a:t>
            </a:r>
            <a:r>
              <a:rPr lang="en-US" altLang="ko-KR" sz="1600" dirty="0">
                <a:solidFill>
                  <a:srgbClr val="000000"/>
                </a:solidFill>
              </a:rPr>
              <a:t> + velocityY);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       return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super</a:t>
            </a:r>
            <a:r>
              <a:rPr lang="en-US" altLang="ko-KR" sz="1600" dirty="0">
                <a:solidFill>
                  <a:srgbClr val="000000"/>
                </a:solidFill>
              </a:rPr>
              <a:t>.onFling(e1, e2, velocityX, velocityY);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  }</a:t>
            </a:r>
          </a:p>
          <a:p>
            <a:pPr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b="1" dirty="0">
              <a:solidFill>
                <a:srgbClr val="7F0055"/>
              </a:solidFill>
            </a:endParaRPr>
          </a:p>
          <a:p>
            <a:pPr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    public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boolean</a:t>
            </a:r>
            <a:r>
              <a:rPr lang="en-US" altLang="ko-KR" sz="1600" dirty="0">
                <a:solidFill>
                  <a:srgbClr val="000000"/>
                </a:solidFill>
              </a:rPr>
              <a:t> onScroll(MotionEvent e1, MotionEvent e2, </a:t>
            </a:r>
            <a:r>
              <a:rPr lang="en-US" altLang="ko-KR" sz="1600" b="1" dirty="0">
                <a:solidFill>
                  <a:srgbClr val="7F0055"/>
                </a:solidFill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</a:rPr>
              <a:t> distanceX, </a:t>
            </a:r>
            <a:r>
              <a:rPr lang="en-US" altLang="ko-KR" sz="1600" b="1" dirty="0">
                <a:solidFill>
                  <a:srgbClr val="7F0055"/>
                </a:solidFill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</a:rPr>
              <a:t> distanceY) {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     println(</a:t>
            </a:r>
            <a:r>
              <a:rPr lang="en-US" altLang="ko-KR" sz="1600" dirty="0">
                <a:solidFill>
                  <a:srgbClr val="2A00FF"/>
                </a:solidFill>
              </a:rPr>
              <a:t>"\nonScroll \n\tx = "</a:t>
            </a:r>
            <a:r>
              <a:rPr lang="en-US" altLang="ko-KR" sz="1600" dirty="0">
                <a:solidFill>
                  <a:srgbClr val="000000"/>
                </a:solidFill>
              </a:rPr>
              <a:t> + distanceX + </a:t>
            </a:r>
            <a:r>
              <a:rPr lang="en-US" altLang="ko-KR" sz="1600" dirty="0">
                <a:solidFill>
                  <a:srgbClr val="2A00FF"/>
                </a:solidFill>
              </a:rPr>
              <a:t>"\n\ty = “</a:t>
            </a:r>
            <a:r>
              <a:rPr lang="en-US" altLang="ko-KR" sz="1600" dirty="0">
                <a:solidFill>
                  <a:srgbClr val="000000"/>
                </a:solidFill>
              </a:rPr>
              <a:t> + distanceY);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       return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super</a:t>
            </a:r>
            <a:r>
              <a:rPr lang="en-US" altLang="ko-KR" sz="1600" dirty="0">
                <a:solidFill>
                  <a:srgbClr val="000000"/>
                </a:solidFill>
              </a:rPr>
              <a:t>.onScroll(e1, e2, distanceX, distanceY);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  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438" y="6122988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305911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제스처 이벤트 처리하기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749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50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lang="en-US" altLang="ko-KR" sz="1800" b="1" dirty="0" err="1">
                <a:latin typeface="나눔고딕" pitchFamily="50" charset="-127"/>
                <a:ea typeface="나눔고딕" pitchFamily="50" charset="-127"/>
              </a:rPr>
              <a:t>GestureDetector</a:t>
            </a:r>
            <a:r>
              <a:rPr lang="en-US" altLang="ko-KR" sz="18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800" b="1" dirty="0">
                <a:latin typeface="나눔고딕" pitchFamily="50" charset="-127"/>
                <a:ea typeface="나눔고딕" pitchFamily="50" charset="-127"/>
              </a:rPr>
              <a:t>객체 만들고 터치 이벤트 발생 시 해당 객체 전달</a:t>
            </a:r>
            <a:endParaRPr lang="en-US" altLang="ko-KR" sz="1800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16160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앱 실행 결과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796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797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중간 부분을 터치했을 때 가장 아래쪽에 보이는 로그 메시지 확인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3798" name="_x177898240" descr="P02_S004_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6050" y="1884363"/>
            <a:ext cx="2374900" cy="423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625" y="3060700"/>
            <a:ext cx="4824413" cy="1439863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50000"/>
              </a:lnSpc>
              <a:tabLst>
                <a:tab pos="0" algn="l"/>
              </a:tabLst>
              <a:defRPr/>
            </a:pPr>
            <a:r>
              <a:rPr lang="en-US" altLang="ko-KR" b="1" dirty="0">
                <a:solidFill>
                  <a:srgbClr val="3E6C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boolean onKeyDown (int keyCode, KeyEvent event)</a:t>
            </a:r>
          </a:p>
          <a:p>
            <a:pPr defTabSz="142875" eaLnBrk="1" fontAlgn="b" latinLnBrk="1" hangingPunct="1">
              <a:lnSpc>
                <a:spcPct val="150000"/>
              </a:lnSpc>
              <a:tabLst>
                <a:tab pos="0" algn="l"/>
              </a:tabLst>
              <a:defRPr/>
            </a:pPr>
            <a:r>
              <a:rPr lang="en-US" altLang="ko-KR" b="1" dirty="0">
                <a:solidFill>
                  <a:srgbClr val="3E6C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boolean onKey (View v, int keyCode, KeyEvent event)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143500" y="1341438"/>
          <a:ext cx="4392613" cy="51212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1605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0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/>
                        <a:t>키 코드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/>
                        <a:t>설 명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KEYCODE_DPAD_LEFT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왼쪽 화살표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KEYCODE_DPAD_RIGHT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오른쪽 화살표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KEYCODE_DPAD_UP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위쪽 화살표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KEYCODE_DPAD_DOWN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아래쪽 화살표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KEYCODE_DPAD_CENTER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[</a:t>
                      </a:r>
                      <a:r>
                        <a:rPr lang="ko-KR" altLang="en-US" sz="1200" b="1" dirty="0"/>
                        <a:t>중앙</a:t>
                      </a:r>
                      <a:r>
                        <a:rPr lang="en-US" altLang="ko-KR" sz="1200" b="1" dirty="0"/>
                        <a:t>]</a:t>
                      </a:r>
                      <a:r>
                        <a:rPr lang="ko-KR" altLang="en-US" sz="1200" b="1" dirty="0"/>
                        <a:t> 버튼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KEYCODE_CALL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[</a:t>
                      </a:r>
                      <a:r>
                        <a:rPr lang="ko-KR" altLang="en-US" sz="1200" b="1" dirty="0"/>
                        <a:t>통화</a:t>
                      </a:r>
                      <a:r>
                        <a:rPr lang="en-US" altLang="ko-KR" sz="1200" b="1" dirty="0"/>
                        <a:t>]</a:t>
                      </a:r>
                      <a:r>
                        <a:rPr lang="ko-KR" altLang="en-US" sz="1200" b="1" dirty="0"/>
                        <a:t> 버튼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KEYCODE_ENDCALL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[</a:t>
                      </a:r>
                      <a:r>
                        <a:rPr lang="ko-KR" altLang="en-US" sz="1200" b="1" dirty="0"/>
                        <a:t>통화 종료</a:t>
                      </a:r>
                      <a:r>
                        <a:rPr lang="en-US" altLang="ko-KR" sz="1200" b="1" dirty="0"/>
                        <a:t>]</a:t>
                      </a:r>
                      <a:r>
                        <a:rPr lang="ko-KR" altLang="en-US" sz="1200" b="1" dirty="0"/>
                        <a:t> 버튼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KEYCODE_HOME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[</a:t>
                      </a:r>
                      <a:r>
                        <a:rPr lang="ko-KR" altLang="en-US" sz="1200" b="1" dirty="0"/>
                        <a:t>홈</a:t>
                      </a:r>
                      <a:r>
                        <a:rPr lang="en-US" altLang="ko-KR" sz="1200" b="1" dirty="0"/>
                        <a:t>] </a:t>
                      </a:r>
                      <a:r>
                        <a:rPr lang="ko-KR" altLang="en-US" sz="1200" b="1" dirty="0"/>
                        <a:t>버튼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KEYCODE_BACK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[</a:t>
                      </a:r>
                      <a:r>
                        <a:rPr lang="ko-KR" altLang="en-US" sz="1200" b="1" dirty="0"/>
                        <a:t>뒤로 가기</a:t>
                      </a:r>
                      <a:r>
                        <a:rPr lang="en-US" altLang="ko-KR" sz="1200" b="1" dirty="0"/>
                        <a:t>]</a:t>
                      </a:r>
                      <a:r>
                        <a:rPr lang="ko-KR" altLang="en-US" sz="1200" b="1" dirty="0"/>
                        <a:t> 버튼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KEYCODE_VOLUME_UP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[</a:t>
                      </a:r>
                      <a:r>
                        <a:rPr lang="ko-KR" altLang="en-US" sz="1200" b="1" dirty="0"/>
                        <a:t>소리 크기 증가</a:t>
                      </a:r>
                      <a:r>
                        <a:rPr lang="en-US" altLang="ko-KR" sz="1200" b="1" dirty="0"/>
                        <a:t>]</a:t>
                      </a:r>
                      <a:r>
                        <a:rPr lang="ko-KR" altLang="en-US" sz="1200" b="1" dirty="0"/>
                        <a:t> 버튼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KEYCODE_VOLUME_DOWN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[</a:t>
                      </a:r>
                      <a:r>
                        <a:rPr lang="ko-KR" altLang="en-US" sz="1200" b="1" dirty="0"/>
                        <a:t>소리 크기 감소</a:t>
                      </a:r>
                      <a:r>
                        <a:rPr lang="en-US" altLang="ko-KR" sz="1200" b="1" dirty="0"/>
                        <a:t>]</a:t>
                      </a:r>
                      <a:r>
                        <a:rPr lang="ko-KR" altLang="en-US" sz="1200" b="1" dirty="0"/>
                        <a:t> 버튼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KEYCODE_0 ~ KEYCODE_9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숫자 </a:t>
                      </a:r>
                      <a:r>
                        <a:rPr lang="en-US" altLang="ko-KR" sz="1200" b="1" dirty="0"/>
                        <a:t>0</a:t>
                      </a:r>
                      <a:r>
                        <a:rPr lang="ko-KR" altLang="en-US" sz="1200" b="1" dirty="0"/>
                        <a:t>부터 </a:t>
                      </a:r>
                      <a:r>
                        <a:rPr lang="en-US" altLang="ko-KR" sz="1200" b="1" dirty="0"/>
                        <a:t>9</a:t>
                      </a:r>
                      <a:r>
                        <a:rPr lang="ko-KR" altLang="en-US" sz="1200" b="1" dirty="0"/>
                        <a:t>까지의 키값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/>
                        <a:t>KEYCODE_A ~ KEYCODE_Z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알파벳 </a:t>
                      </a:r>
                      <a:r>
                        <a:rPr lang="en-US" altLang="ko-KR" sz="1200" b="1" dirty="0"/>
                        <a:t>A</a:t>
                      </a:r>
                      <a:r>
                        <a:rPr lang="ko-KR" altLang="en-US" sz="1200" b="1" dirty="0"/>
                        <a:t>부터 </a:t>
                      </a:r>
                      <a:r>
                        <a:rPr lang="en-US" altLang="ko-KR" sz="1200" b="1" dirty="0"/>
                        <a:t>Z</a:t>
                      </a:r>
                      <a:r>
                        <a:rPr lang="ko-KR" altLang="en-US" sz="1200" b="1" dirty="0"/>
                        <a:t>까지의 키값</a:t>
                      </a:r>
                      <a:endParaRPr lang="ko-KR" altLang="en-US" sz="1200" b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891" name="Text Box 8"/>
          <p:cNvSpPr txBox="1">
            <a:spLocks noChangeArrowheads="1"/>
          </p:cNvSpPr>
          <p:nvPr/>
        </p:nvSpPr>
        <p:spPr bwMode="auto">
          <a:xfrm>
            <a:off x="5548313" y="981075"/>
            <a:ext cx="3452812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b" latinLnBrk="1" hangingPunct="1"/>
            <a:r>
              <a:rPr lang="en-US" altLang="ko-KR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[</a:t>
            </a:r>
            <a:r>
              <a:rPr lang="ko-KR" altLang="en-US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키를 눌렀을 때 전달되는 대표적인 키값</a:t>
            </a:r>
            <a:r>
              <a:rPr lang="en-US" altLang="ko-KR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]</a:t>
            </a:r>
            <a:endParaRPr lang="ko-KR" altLang="en-US" b="1">
              <a:solidFill>
                <a:srgbClr val="C00000"/>
              </a:solidFill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3144838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키 입력 이벤트 처리하기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893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9425" y="2740025"/>
            <a:ext cx="4235450" cy="3286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r>
              <a:rPr lang="ko-KR" altLang="en-US" b="1" dirty="0">
                <a:solidFill>
                  <a:srgbClr val="3E6C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뷰를 상속할 때 키 이벤트 처리를 위한 메소드 재정의</a:t>
            </a:r>
            <a:endParaRPr lang="en-US" altLang="ko-KR" b="1" dirty="0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2"/>
          <p:cNvGrpSpPr>
            <a:grpSpLocks/>
          </p:cNvGrpSpPr>
          <p:nvPr/>
        </p:nvGrpSpPr>
        <p:grpSpPr bwMode="auto">
          <a:xfrm>
            <a:off x="785813" y="3432175"/>
            <a:ext cx="2786062" cy="1000125"/>
            <a:chOff x="785782" y="3000372"/>
            <a:chExt cx="2857520" cy="822325"/>
          </a:xfrm>
        </p:grpSpPr>
        <p:sp>
          <p:nvSpPr>
            <p:cNvPr id="37913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1428760 w 21600"/>
                <a:gd name="T1" fmla="*/ 40855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215900"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메인 액티비티의</a:t>
              </a:r>
              <a:endParaRPr lang="en-US" altLang="ko-KR" sz="1600" b="1">
                <a:latin typeface="나눔고딕" pitchFamily="50" charset="-127"/>
                <a:ea typeface="나눔고딕" pitchFamily="50" charset="-127"/>
              </a:endParaRPr>
            </a:p>
            <a:p>
              <a:pPr marL="215900"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코드 수정</a:t>
              </a:r>
            </a:p>
          </p:txBody>
        </p:sp>
        <p:sp>
          <p:nvSpPr>
            <p:cNvPr id="37914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85750" y="1074738"/>
            <a:ext cx="3786188" cy="1143000"/>
            <a:chOff x="0" y="0"/>
            <a:chExt cx="1232" cy="975"/>
          </a:xfrm>
        </p:grpSpPr>
        <p:sp>
          <p:nvSpPr>
            <p:cNvPr id="37909" name="Rectangle 26"/>
            <p:cNvSpPr>
              <a:spLocks/>
            </p:cNvSpPr>
            <p:nvPr/>
          </p:nvSpPr>
          <p:spPr bwMode="auto">
            <a:xfrm>
              <a:off x="0" y="895"/>
              <a:ext cx="1232" cy="80"/>
            </a:xfrm>
            <a:prstGeom prst="rect">
              <a:avLst/>
            </a:prstGeom>
            <a:gradFill rotWithShape="0">
              <a:gsLst>
                <a:gs pos="0">
                  <a:srgbClr val="464658">
                    <a:alpha val="5099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254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fontAlgn="b" latinLnBrk="1" hangingPunct="1"/>
              <a:endParaRPr lang="en-US" altLang="ko-KR" sz="1800" b="1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7" name="Group 27"/>
            <p:cNvGrpSpPr>
              <a:grpSpLocks/>
            </p:cNvGrpSpPr>
            <p:nvPr/>
          </p:nvGrpSpPr>
          <p:grpSpPr bwMode="auto">
            <a:xfrm>
              <a:off x="160" y="0"/>
              <a:ext cx="943" cy="937"/>
              <a:chOff x="0" y="0"/>
              <a:chExt cx="943" cy="937"/>
            </a:xfrm>
          </p:grpSpPr>
          <p:sp>
            <p:nvSpPr>
              <p:cNvPr id="37911" name="Rectangle 28"/>
              <p:cNvSpPr>
                <a:spLocks/>
              </p:cNvSpPr>
              <p:nvPr/>
            </p:nvSpPr>
            <p:spPr bwMode="auto">
              <a:xfrm>
                <a:off x="0" y="0"/>
                <a:ext cx="937" cy="93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AAAAAA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b" latinLnBrk="1" hangingPunct="1"/>
                <a:r>
                  <a:rPr lang="en-US" altLang="ko-KR" sz="1800" b="1">
                    <a:latin typeface="나눔고딕" pitchFamily="50" charset="-127"/>
                    <a:ea typeface="나눔고딕" pitchFamily="50" charset="-127"/>
                  </a:rPr>
                  <a:t>BACK </a:t>
                </a:r>
                <a:r>
                  <a:rPr lang="ko-KR" altLang="en-US" sz="1800" b="1">
                    <a:latin typeface="나눔고딕" pitchFamily="50" charset="-127"/>
                    <a:ea typeface="나눔고딕" pitchFamily="50" charset="-127"/>
                  </a:rPr>
                  <a:t>버튼과 포커스 예제</a:t>
                </a:r>
              </a:p>
            </p:txBody>
          </p:sp>
          <p:sp>
            <p:nvSpPr>
              <p:cNvPr id="37912" name="Line 29"/>
              <p:cNvSpPr>
                <a:spLocks noChangeShapeType="1"/>
              </p:cNvSpPr>
              <p:nvPr/>
            </p:nvSpPr>
            <p:spPr bwMode="auto">
              <a:xfrm>
                <a:off x="0" y="7"/>
                <a:ext cx="943" cy="0"/>
              </a:xfrm>
              <a:prstGeom prst="line">
                <a:avLst/>
              </a:prstGeom>
              <a:noFill/>
              <a:ln w="44450">
                <a:solidFill>
                  <a:srgbClr val="0066CC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</p:grpSp>
      <p:sp>
        <p:nvSpPr>
          <p:cNvPr id="37892" name="직사각형 27"/>
          <p:cNvSpPr>
            <a:spLocks noChangeArrowheads="1"/>
          </p:cNvSpPr>
          <p:nvPr/>
        </p:nvSpPr>
        <p:spPr bwMode="auto">
          <a:xfrm>
            <a:off x="785813" y="2217738"/>
            <a:ext cx="5143500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b" latinLnBrk="1" hangingPunct="1">
              <a:lnSpc>
                <a:spcPct val="150000"/>
              </a:lnSpc>
              <a:buFontTx/>
              <a:buChar char="-"/>
            </a:pPr>
            <a:r>
              <a:rPr lang="en-US" altLang="ko-KR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BACK </a:t>
            </a:r>
            <a:r>
              <a:rPr lang="ko-KR" altLang="en-US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버튼을 눌렀을 때의 이벤트 처리</a:t>
            </a:r>
            <a:endParaRPr lang="en-US" altLang="ko-KR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fontAlgn="b" latinLnBrk="1" hangingPunct="1">
              <a:lnSpc>
                <a:spcPct val="150000"/>
              </a:lnSpc>
              <a:buFontTx/>
              <a:buChar char="-"/>
            </a:pPr>
            <a:r>
              <a:rPr lang="ko-KR" altLang="en-US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입력상자가 포커스를 받았을 때의 이벤트 처리</a:t>
            </a:r>
            <a:endParaRPr lang="en-US" altLang="ko-KR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893" name="직사각형 27"/>
          <p:cNvSpPr>
            <a:spLocks noChangeArrowheads="1"/>
          </p:cNvSpPr>
          <p:nvPr/>
        </p:nvSpPr>
        <p:spPr bwMode="auto">
          <a:xfrm>
            <a:off x="714375" y="4432300"/>
            <a:ext cx="33496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b" latinLnBrk="1" hangingPunct="1">
              <a:lnSpc>
                <a:spcPct val="150000"/>
              </a:lnSpc>
              <a:buFontTx/>
              <a:buChar char="-"/>
            </a:pPr>
            <a:r>
              <a:rPr lang="en-US" altLang="ko-KR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BACK </a:t>
            </a:r>
            <a:r>
              <a:rPr lang="ko-KR" altLang="en-US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버튼 이벤트 처리하도록 수정</a:t>
            </a:r>
            <a:endParaRPr lang="en-US" altLang="ko-KR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22"/>
          <p:cNvGrpSpPr>
            <a:grpSpLocks/>
          </p:cNvGrpSpPr>
          <p:nvPr/>
        </p:nvGrpSpPr>
        <p:grpSpPr bwMode="auto">
          <a:xfrm>
            <a:off x="785813" y="5146675"/>
            <a:ext cx="2786062" cy="1000125"/>
            <a:chOff x="785782" y="3000372"/>
            <a:chExt cx="2857520" cy="822325"/>
          </a:xfrm>
        </p:grpSpPr>
        <p:sp>
          <p:nvSpPr>
            <p:cNvPr id="37907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1428760 w 21600"/>
                <a:gd name="T1" fmla="*/ 40855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215900"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포커스 처리 </a:t>
              </a:r>
              <a:r>
                <a:rPr lang="en-US" altLang="ko-KR" sz="1600" b="1">
                  <a:latin typeface="나눔고딕" pitchFamily="50" charset="-127"/>
                  <a:ea typeface="나눔고딕" pitchFamily="50" charset="-127"/>
                </a:rPr>
                <a:t>XML</a:t>
              </a:r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로 정의</a:t>
              </a:r>
            </a:p>
          </p:txBody>
        </p:sp>
        <p:sp>
          <p:nvSpPr>
            <p:cNvPr id="37908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9" name="그룹 25"/>
          <p:cNvGrpSpPr>
            <a:grpSpLocks/>
          </p:cNvGrpSpPr>
          <p:nvPr/>
        </p:nvGrpSpPr>
        <p:grpSpPr bwMode="auto">
          <a:xfrm>
            <a:off x="3643313" y="5146675"/>
            <a:ext cx="2786062" cy="1000125"/>
            <a:chOff x="785782" y="3000372"/>
            <a:chExt cx="2857520" cy="822325"/>
          </a:xfrm>
        </p:grpSpPr>
        <p:sp>
          <p:nvSpPr>
            <p:cNvPr id="37905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1428760 w 21600"/>
                <a:gd name="T1" fmla="*/ 40855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marL="215900" eaLnBrk="1" fontAlgn="b" latinLnBrk="1" hangingPunct="1"/>
              <a:r>
                <a:rPr lang="en-US" altLang="ko-KR" sz="1600" b="1">
                  <a:latin typeface="나눔고딕" pitchFamily="50" charset="-127"/>
                  <a:ea typeface="나눔고딕" pitchFamily="50" charset="-127"/>
                </a:rPr>
                <a:t>EditText</a:t>
              </a:r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의 속성 설정</a:t>
              </a:r>
            </a:p>
          </p:txBody>
        </p:sp>
        <p:sp>
          <p:nvSpPr>
            <p:cNvPr id="37906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37896" name="직사각형 27"/>
          <p:cNvSpPr>
            <a:spLocks noChangeArrowheads="1"/>
          </p:cNvSpPr>
          <p:nvPr/>
        </p:nvSpPr>
        <p:spPr bwMode="auto">
          <a:xfrm>
            <a:off x="714375" y="6146800"/>
            <a:ext cx="27860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b" latinLnBrk="1" hangingPunct="1">
              <a:lnSpc>
                <a:spcPct val="150000"/>
              </a:lnSpc>
              <a:buFontTx/>
              <a:buChar char="-"/>
            </a:pPr>
            <a:r>
              <a:rPr lang="ko-KR" altLang="en-US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포커스 처리를 위한 </a:t>
            </a:r>
            <a:r>
              <a:rPr lang="en-US" altLang="ko-KR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XML </a:t>
            </a:r>
            <a:r>
              <a:rPr lang="ko-KR" altLang="en-US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정의</a:t>
            </a:r>
            <a:endParaRPr lang="en-US" altLang="ko-KR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897" name="직사각형 27"/>
          <p:cNvSpPr>
            <a:spLocks noChangeArrowheads="1"/>
          </p:cNvSpPr>
          <p:nvPr/>
        </p:nvSpPr>
        <p:spPr bwMode="auto">
          <a:xfrm>
            <a:off x="3571875" y="6146800"/>
            <a:ext cx="27860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b" latinLnBrk="1" hangingPunct="1">
              <a:lnSpc>
                <a:spcPct val="150000"/>
              </a:lnSpc>
              <a:buFontTx/>
              <a:buChar char="-"/>
            </a:pPr>
            <a:r>
              <a:rPr lang="ko-KR" altLang="en-US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입력상자의 속성으로 설정</a:t>
            </a:r>
            <a:endParaRPr lang="en-US" altLang="ko-KR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828675" y="201613"/>
            <a:ext cx="4997450" cy="369887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BACK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버튼과 포커스 이벤트 처리 예제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899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Rectangle 29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902" name="_x177899360" descr="P02_S004_0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63" y="995363"/>
            <a:ext cx="1668462" cy="297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7904" name="_x177897360" descr="P02_S004_00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96275" y="995363"/>
            <a:ext cx="1671638" cy="297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0525" y="981075"/>
            <a:ext cx="9505950" cy="53276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boolean</a:t>
            </a:r>
            <a:r>
              <a:rPr lang="en-US" altLang="ko-KR" sz="1600" dirty="0">
                <a:solidFill>
                  <a:srgbClr val="000000"/>
                </a:solidFill>
              </a:rPr>
              <a:t> onKeyDown(</a:t>
            </a:r>
            <a:r>
              <a:rPr lang="en-US" altLang="ko-KR" sz="1600" b="1" dirty="0">
                <a:solidFill>
                  <a:srgbClr val="7F0055"/>
                </a:solidFill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</a:rPr>
              <a:t> keyCode, KeyEvent event) {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if</a:t>
            </a:r>
            <a:r>
              <a:rPr lang="en-US" altLang="ko-KR" sz="1600" dirty="0">
                <a:solidFill>
                  <a:srgbClr val="000000"/>
                </a:solidFill>
              </a:rPr>
              <a:t>(keyCode == KeyEvent.</a:t>
            </a:r>
            <a:r>
              <a:rPr lang="en-US" altLang="ko-KR" sz="1600" i="1" dirty="0">
                <a:solidFill>
                  <a:srgbClr val="0000C0"/>
                </a:solidFill>
              </a:rPr>
              <a:t>KEYCODE_BACK</a:t>
            </a:r>
            <a:r>
              <a:rPr lang="en-US" altLang="ko-KR" sz="1600" dirty="0">
                <a:solidFill>
                  <a:srgbClr val="000000"/>
                </a:solidFill>
              </a:rPr>
              <a:t>) {</a:t>
            </a:r>
          </a:p>
          <a:p>
            <a:pPr indent="3635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close();</a:t>
            </a:r>
          </a:p>
          <a:p>
            <a:pPr indent="3635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true</a:t>
            </a:r>
            <a:r>
              <a:rPr lang="en-US" altLang="ko-KR" sz="1600" dirty="0">
                <a:solidFill>
                  <a:srgbClr val="000000"/>
                </a:solidFill>
              </a:rPr>
              <a:t>;</a:t>
            </a:r>
          </a:p>
          <a:p>
            <a:pPr indent="2635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}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return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false</a:t>
            </a:r>
            <a:r>
              <a:rPr lang="en-US" altLang="ko-KR" sz="1600" dirty="0">
                <a:solidFill>
                  <a:srgbClr val="000000"/>
                </a:solidFill>
              </a:rPr>
              <a:t>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}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solidFill>
                <a:srgbClr val="000000"/>
              </a:solidFill>
            </a:endParaRP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private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</a:rPr>
              <a:t> close()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Intent resultIntent = </a:t>
            </a:r>
            <a:r>
              <a:rPr lang="en-US" altLang="ko-KR" sz="1600" b="1" dirty="0">
                <a:solidFill>
                  <a:srgbClr val="7F0055"/>
                </a:solidFill>
              </a:rPr>
              <a:t>new</a:t>
            </a:r>
            <a:r>
              <a:rPr lang="en-US" altLang="ko-KR" sz="1600" dirty="0">
                <a:solidFill>
                  <a:srgbClr val="000000"/>
                </a:solidFill>
              </a:rPr>
              <a:t> Intent(); 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resultIntent.putExtra(</a:t>
            </a:r>
            <a:r>
              <a:rPr lang="en-US" altLang="ko-KR" sz="1600" dirty="0">
                <a:solidFill>
                  <a:srgbClr val="2A00FF"/>
                </a:solidFill>
              </a:rPr>
              <a:t>"name"</a:t>
            </a:r>
            <a:r>
              <a:rPr lang="en-US" altLang="ko-KR" sz="1600" dirty="0">
                <a:solidFill>
                  <a:srgbClr val="000000"/>
                </a:solidFill>
              </a:rPr>
              <a:t>, </a:t>
            </a:r>
            <a:r>
              <a:rPr lang="en-US" altLang="ko-KR" sz="1600" dirty="0">
                <a:solidFill>
                  <a:srgbClr val="2A00FF"/>
                </a:solidFill>
              </a:rPr>
              <a:t>"mike"</a:t>
            </a:r>
            <a:r>
              <a:rPr lang="en-US" altLang="ko-KR" sz="1600" dirty="0">
                <a:solidFill>
                  <a:srgbClr val="000000"/>
                </a:solidFill>
              </a:rPr>
              <a:t>);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setResult(1, resultIntent);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finish();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} </a:t>
            </a: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40" name="TextBox 6"/>
          <p:cNvSpPr txBox="1">
            <a:spLocks noChangeArrowheads="1"/>
          </p:cNvSpPr>
          <p:nvPr/>
        </p:nvSpPr>
        <p:spPr bwMode="auto">
          <a:xfrm>
            <a:off x="6911975" y="2078038"/>
            <a:ext cx="2374900" cy="738187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b" latinLnBrk="1" hangingPunct="1"/>
            <a:r>
              <a:rPr lang="ko-KR" altLang="en-US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하드웨어 </a:t>
            </a:r>
            <a:r>
              <a:rPr lang="en-US" altLang="ko-KR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[BACK] </a:t>
            </a:r>
            <a:r>
              <a:rPr lang="ko-KR" altLang="en-US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버튼이 눌렸을 경우 새로 정의한 </a:t>
            </a:r>
            <a:r>
              <a:rPr lang="en-US" altLang="ko-KR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close() </a:t>
            </a:r>
            <a:r>
              <a:rPr lang="ko-KR" altLang="en-US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메소드 호출</a:t>
            </a:r>
          </a:p>
        </p:txBody>
      </p:sp>
      <p:sp>
        <p:nvSpPr>
          <p:cNvPr id="19" name="타원 18"/>
          <p:cNvSpPr/>
          <p:nvPr/>
        </p:nvSpPr>
        <p:spPr>
          <a:xfrm>
            <a:off x="6769100" y="2090738"/>
            <a:ext cx="287338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대괄호 19"/>
          <p:cNvSpPr/>
          <p:nvPr/>
        </p:nvSpPr>
        <p:spPr>
          <a:xfrm>
            <a:off x="6408738" y="1428750"/>
            <a:ext cx="163512" cy="1857375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43" name="TextBox 6"/>
          <p:cNvSpPr txBox="1">
            <a:spLocks noChangeArrowheads="1"/>
          </p:cNvSpPr>
          <p:nvPr/>
        </p:nvSpPr>
        <p:spPr bwMode="auto">
          <a:xfrm>
            <a:off x="4783138" y="4478338"/>
            <a:ext cx="2003425" cy="522287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b" latinLnBrk="1" hangingPunct="1"/>
            <a:r>
              <a:rPr lang="ko-KR" altLang="en-US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호출한 액티비티로</a:t>
            </a:r>
            <a:endParaRPr lang="en-US" altLang="ko-KR" b="1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eaLnBrk="1" fontAlgn="b" latinLnBrk="1" hangingPunct="1"/>
            <a:r>
              <a:rPr lang="ko-KR" altLang="en-US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결과값 전송</a:t>
            </a:r>
          </a:p>
        </p:txBody>
      </p:sp>
      <p:sp>
        <p:nvSpPr>
          <p:cNvPr id="22" name="타원 21"/>
          <p:cNvSpPr/>
          <p:nvPr/>
        </p:nvSpPr>
        <p:spPr>
          <a:xfrm>
            <a:off x="4640263" y="4491038"/>
            <a:ext cx="287337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오른쪽 대괄호 22"/>
          <p:cNvSpPr/>
          <p:nvPr/>
        </p:nvSpPr>
        <p:spPr>
          <a:xfrm>
            <a:off x="4279900" y="4262438"/>
            <a:ext cx="287338" cy="720725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46" name="TextBox 6"/>
          <p:cNvSpPr txBox="1">
            <a:spLocks noChangeArrowheads="1"/>
          </p:cNvSpPr>
          <p:nvPr/>
        </p:nvSpPr>
        <p:spPr bwMode="auto">
          <a:xfrm>
            <a:off x="2714625" y="5129213"/>
            <a:ext cx="1800225" cy="3079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b" latinLnBrk="1" hangingPunct="1"/>
            <a:r>
              <a:rPr lang="ko-KR" altLang="en-US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액티비티 없애기</a:t>
            </a:r>
          </a:p>
        </p:txBody>
      </p:sp>
      <p:sp>
        <p:nvSpPr>
          <p:cNvPr id="25" name="타원 24"/>
          <p:cNvSpPr/>
          <p:nvPr/>
        </p:nvSpPr>
        <p:spPr>
          <a:xfrm>
            <a:off x="2571750" y="5141913"/>
            <a:ext cx="287338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오른쪽 대괄호 25"/>
          <p:cNvSpPr/>
          <p:nvPr/>
        </p:nvSpPr>
        <p:spPr>
          <a:xfrm>
            <a:off x="2143125" y="5143500"/>
            <a:ext cx="301625" cy="233363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828675" y="201613"/>
            <a:ext cx="5949950" cy="369887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BACK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버튼 처리를 위한 액티비티 코드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5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대괄호 19"/>
          <p:cNvSpPr/>
          <p:nvPr/>
        </p:nvSpPr>
        <p:spPr>
          <a:xfrm>
            <a:off x="6408738" y="1428750"/>
            <a:ext cx="163512" cy="1857375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828675" y="201613"/>
            <a:ext cx="5949950" cy="369887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BACK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버튼 처리를 위한 액티비티 코드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95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32" y="1484784"/>
            <a:ext cx="10081120" cy="16997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34988" y="4077072"/>
            <a:ext cx="9361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mtClean="0"/>
              <a:t>하드웨어 </a:t>
            </a:r>
            <a:r>
              <a:rPr lang="en-US" altLang="ko-KR" smtClean="0"/>
              <a:t>[back]</a:t>
            </a:r>
            <a:r>
              <a:rPr lang="ko-KR" altLang="en-US" smtClean="0"/>
              <a:t>키를 누르는 경우는 자주 사용되므로 </a:t>
            </a:r>
            <a:r>
              <a:rPr lang="en-US" altLang="ko-KR" smtClean="0"/>
              <a:t>onBackPressed()</a:t>
            </a:r>
            <a:r>
              <a:rPr lang="ko-KR" altLang="en-US" smtClean="0"/>
              <a:t>메소드만 다시 정의하면 간단하게 이벤트를 처리 할 수도 있다</a:t>
            </a:r>
            <a:r>
              <a:rPr lang="en-US" altLang="ko-KR" smtClean="0"/>
              <a:t>.</a:t>
            </a:r>
          </a:p>
          <a:p>
            <a:pPr lvl="1"/>
            <a:r>
              <a:rPr lang="en-US" altLang="ko-KR" smtClean="0"/>
              <a:t> 			void onBackPressed()</a:t>
            </a:r>
            <a:endParaRPr lang="ko-KR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5053013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17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XML 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레이아웃의 구성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19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뷰와 뷰의 크기속성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4521" name="_x43384128" descr="P02_S001_04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275" y="1504950"/>
            <a:ext cx="5226050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22" name="내용 개체 틀 2"/>
          <p:cNvSpPr txBox="1">
            <a:spLocks/>
          </p:cNvSpPr>
          <p:nvPr/>
        </p:nvSpPr>
        <p:spPr bwMode="auto">
          <a:xfrm>
            <a:off x="463550" y="1125538"/>
            <a:ext cx="78581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kumimoji="0"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 태그와 속성으로 구성됨</a:t>
            </a:r>
            <a:endParaRPr kumimoji="0" lang="en-US" altLang="ko-KR" sz="18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64523" name="_x43383248" descr="P02_S001_04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8325" y="2852738"/>
            <a:ext cx="4521200" cy="189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1905000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단말 방향 전환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084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085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병렬 리소스 로딩 방식 사용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[res]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폴더 안에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[layout]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폴더와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[layout-land]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폴더 생성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6086" name="_x177899120" descr="P02_S004_0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5213" y="1893888"/>
            <a:ext cx="5181600" cy="453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0525" y="981075"/>
            <a:ext cx="9505950" cy="546100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tabLst>
                <a:tab pos="9305925" algn="l"/>
              </a:tabLst>
            </a:pP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public class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MainActivity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extends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AppCompatActivity {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808000"/>
                </a:solidFill>
                <a:ea typeface="굴림" charset="-127"/>
              </a:rPr>
              <a:t>@Override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protected void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onCreate(Bundle savedInstanceState) {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super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.onCreate(savedInstanceState);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setContentView(R.layout.</a:t>
            </a:r>
            <a:r>
              <a:rPr lang="en-US" altLang="ko-KR" b="1" i="1">
                <a:solidFill>
                  <a:srgbClr val="660E7A"/>
                </a:solidFill>
                <a:ea typeface="굴림" charset="-127"/>
              </a:rPr>
              <a:t>activity_main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showToast(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"onCreate </a:t>
            </a:r>
            <a:r>
              <a:rPr lang="ko-KR" altLang="ko-KR" b="1">
                <a:solidFill>
                  <a:srgbClr val="008000"/>
                </a:solidFill>
                <a:latin typeface="굴림" charset="-127"/>
                <a:ea typeface="굴림" charset="-127"/>
              </a:rPr>
              <a:t>호출됨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."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ea typeface="굴림" charset="-127"/>
              </a:rPr>
              <a:t>}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808000"/>
                </a:solidFill>
                <a:ea typeface="굴림" charset="-127"/>
              </a:rPr>
              <a:t>@Override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protected void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onStart() {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super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.onStart();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showToast(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"onStart </a:t>
            </a:r>
            <a:r>
              <a:rPr lang="ko-KR" altLang="ko-KR" b="1">
                <a:solidFill>
                  <a:srgbClr val="008000"/>
                </a:solidFill>
                <a:latin typeface="굴림" charset="-127"/>
                <a:ea typeface="굴림" charset="-127"/>
              </a:rPr>
              <a:t>호출됨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."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ea typeface="굴림" charset="-127"/>
              </a:rPr>
              <a:t>}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808000"/>
                </a:solidFill>
                <a:ea typeface="굴림" charset="-127"/>
              </a:rPr>
              <a:t>@Override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protected void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onStop() {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</a:t>
            </a:r>
            <a:r>
              <a:rPr lang="en-US" altLang="ko-KR" b="1">
                <a:solidFill>
                  <a:srgbClr val="000080"/>
                </a:solidFill>
                <a:ea typeface="굴림" charset="-127"/>
              </a:rPr>
              <a:t>super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.onStop();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>  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showToast(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"onStop </a:t>
            </a:r>
            <a:r>
              <a:rPr lang="ko-KR" altLang="ko-KR" b="1">
                <a:solidFill>
                  <a:srgbClr val="008000"/>
                </a:solidFill>
                <a:latin typeface="굴림" charset="-127"/>
                <a:ea typeface="굴림" charset="-127"/>
              </a:rPr>
              <a:t>호출됨</a:t>
            </a:r>
            <a:r>
              <a:rPr lang="en-US" altLang="ko-KR" b="1">
                <a:solidFill>
                  <a:srgbClr val="008000"/>
                </a:solidFill>
                <a:ea typeface="굴림" charset="-127"/>
              </a:rPr>
              <a:t>."</a:t>
            </a:r>
            <a:r>
              <a:rPr lang="en-US" altLang="ko-KR">
                <a:solidFill>
                  <a:srgbClr val="000000"/>
                </a:solidFill>
                <a:ea typeface="굴림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charset="-127"/>
                <a:ea typeface="굴림" charset="-127"/>
              </a:rPr>
            </a:br>
            <a:r>
              <a:rPr lang="en-US" altLang="ko-KR">
                <a:solidFill>
                  <a:srgbClr val="000000"/>
                </a:solidFill>
                <a:ea typeface="굴림" charset="-127"/>
              </a:rPr>
              <a:t>}</a:t>
            </a:r>
            <a:endParaRPr lang="ko-KR" altLang="ko-KR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438626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소스 코드에서 토스트 메시지 표시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32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16160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앱 실행 결과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8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181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단말 방향 바꾸었을 때 액티비티가 새로 생성되므로 토스트 메시지 표시됨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0182" name="_x177899120" descr="P02_S004_0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0413" y="1919288"/>
            <a:ext cx="211772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_x177898960" descr="P02_S004_0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6163" y="2622550"/>
            <a:ext cx="3767137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59300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단말 방향 전환 시 상태 저장과 복원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28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이벤트 처리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229" name="내용 개체 틀 2"/>
          <p:cNvSpPr txBox="1">
            <a:spLocks/>
          </p:cNvSpPr>
          <p:nvPr/>
        </p:nvSpPr>
        <p:spPr bwMode="auto">
          <a:xfrm>
            <a:off x="534988" y="1087438"/>
            <a:ext cx="9361487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onSaveInstanceState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메소드에서 상태 저장했다가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onCreate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의 파라미터를 이용해 복원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2230" name="_x177898960" descr="P02_S004_0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1875" y="1700213"/>
            <a:ext cx="5865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46957" y="5949280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방향을 바꾸면 강제종료 됨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레이아웃은 </a:t>
            </a:r>
            <a:r>
              <a:rPr lang="en-US" altLang="ko-KR" dirty="0" err="1" smtClean="0"/>
              <a:t>onCreate</a:t>
            </a:r>
            <a:r>
              <a:rPr lang="ko-KR" altLang="en-US" dirty="0" smtClean="0"/>
              <a:t>에서 전개되어 </a:t>
            </a:r>
            <a:r>
              <a:rPr lang="ko-KR" altLang="en-US" dirty="0" err="1" smtClean="0"/>
              <a:t>액티비티의</a:t>
            </a:r>
            <a:r>
              <a:rPr lang="ko-KR" altLang="en-US" dirty="0" smtClean="0"/>
              <a:t> 내부에 채워지므로 리소스가 바뀌면 생명주기를 </a:t>
            </a:r>
            <a:r>
              <a:rPr lang="en-US" altLang="ko-KR" dirty="0" err="1" smtClean="0"/>
              <a:t>onCreate</a:t>
            </a:r>
            <a:r>
              <a:rPr lang="ko-KR" altLang="en-US" dirty="0" smtClean="0"/>
              <a:t>부터 다시 시작해야만 변경된 리소스를 적용할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3912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3" name="Rectangle 3"/>
          <p:cNvSpPr>
            <a:spLocks noChangeArrowheads="1"/>
          </p:cNvSpPr>
          <p:nvPr/>
        </p:nvSpPr>
        <p:spPr bwMode="auto">
          <a:xfrm>
            <a:off x="1039044" y="2741613"/>
            <a:ext cx="936103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 smtClean="0">
                <a:solidFill>
                  <a:srgbClr val="FFFF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12.</a:t>
            </a:r>
            <a:endParaRPr lang="en-US" altLang="ko-KR" sz="4800" i="1">
              <a:solidFill>
                <a:srgbClr val="FFFF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3914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간단한 애니메이션 사용하기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924" name="TextBox 31"/>
          <p:cNvSpPr txBox="1">
            <a:spLocks noChangeArrowheads="1"/>
          </p:cNvSpPr>
          <p:nvPr/>
        </p:nvSpPr>
        <p:spPr bwMode="auto">
          <a:xfrm>
            <a:off x="0" y="0"/>
            <a:ext cx="50720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둘째 마당 </a:t>
            </a: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CH4.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위젯과 이벤트 활용하기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828675" y="201613"/>
            <a:ext cx="5166992" cy="369332"/>
          </a:xfrm>
        </p:spPr>
        <p:txBody>
          <a:bodyPr/>
          <a:lstStyle/>
          <a:p>
            <a:pPr>
              <a:defRPr/>
            </a:pP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트윈 애니메이션 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(Tweened Animation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958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애니메이션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"/>
          <p:cNvSpPr>
            <a:spLocks noChangeArrowheads="1"/>
          </p:cNvSpPr>
          <p:nvPr/>
        </p:nvSpPr>
        <p:spPr bwMode="auto">
          <a:xfrm>
            <a:off x="500063" y="1044575"/>
            <a:ext cx="9358312" cy="409342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▶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위치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이동 액션  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: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대상의 위치를 변경하는것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,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한 곳에서 다른 곳으로 부드럽게 움직이는 효과</a:t>
            </a:r>
            <a:endParaRPr kumimoji="0" lang="en-US" altLang="ko-KR" sz="1600" b="1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▶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회전 액션 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: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한 점을 중심으로 대상을 회전시키는 효과를 만드는 액션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.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시각 각도와 종료 각도 지정 가능</a:t>
            </a:r>
            <a:endParaRPr kumimoji="0" lang="en-US" altLang="ko-KR" sz="1600" b="1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▶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스케일 액션 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: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대상을 크게 하거나 작게 할 수 있는 액션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.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확대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/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축소의 정도는 대상이 갖는 원래 크기에 대한 비율로 결정</a:t>
            </a:r>
            <a:endParaRPr kumimoji="0" lang="en-US" altLang="ko-KR" sz="1600" b="1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▶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투명도 액션 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: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투명도를 결정하는 알파 값을 뷰나 그리기 객체의 투명도를 점차적으로 바꿀 수 있는 애니메이션 액션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.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대상을 천천히 보이게 하거나 보이지 않게 하고 싶을 때 또는 하나의 뷰 위에 다른 뷰를 겹쳐 보이게 할 경우에 사용</a:t>
            </a:r>
            <a:endParaRPr kumimoji="0" lang="en-US" altLang="ko-KR" sz="1600" b="1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▶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인터폴레이터 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: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애니메이션 효과가 지속되는 동안 빠르거나 느리게 효과가 진행되도록 만드는 방법</a:t>
            </a:r>
            <a:endParaRPr kumimoji="0" lang="en-US" altLang="ko-KR" sz="1600" b="1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    *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대표적 인터폴레이터</a:t>
            </a:r>
            <a:endParaRPr kumimoji="0" lang="en-US" altLang="ko-KR" sz="1600" b="1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 </a:t>
            </a:r>
            <a:endParaRPr kumimoji="0"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028" y="4629869"/>
            <a:ext cx="7200900" cy="18954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내용 개체 틀 2"/>
          <p:cNvSpPr txBox="1">
            <a:spLocks/>
          </p:cNvSpPr>
          <p:nvPr/>
        </p:nvSpPr>
        <p:spPr bwMode="auto">
          <a:xfrm>
            <a:off x="454025" y="4143375"/>
            <a:ext cx="9396413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위치 이동은 대상의 위치를 변경하는 것으로 한 곳에서 다른 곳으로 부드럽게 움직이는 효과를 낼 수 있음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위치 이동 액션은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&lt;translate&gt;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태그를 사용하여 정의하는데 시작 위치는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fromXDelta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fromYDelta,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종료 위치는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toXDelta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toYDelta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라는 이름을 가진 속성으로 지정할 수 있음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fromXDelta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속성이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0%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이므로 시작 위치의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X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좌표는 원래 위치의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X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좌표가 됨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toXDelta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속성이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-100%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이므로 대상의 크기만큼 왼쪽으로 이동하게 됨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지속 시간은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duration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의 값이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20000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이므로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초가 되며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repeatCount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속성이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-1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이므로 무한반복하게 됨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애니메이션이 끝난 후에 대상이 원래의 위치로 돌아오는 것을 막기 위해서는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fillAfter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속성을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true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로 하면 됨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endParaRPr lang="ko-KR" altLang="en-US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90613" y="1195388"/>
            <a:ext cx="8124825" cy="266223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defRPr/>
            </a:pPr>
            <a:r>
              <a:rPr lang="en-US" altLang="ko-KR" sz="1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&lt;?xml version="1.0"encoding="utf-8"?&gt;</a:t>
            </a:r>
          </a:p>
          <a:p>
            <a:pPr eaLnBrk="1" fontAlgn="b" latinLnBrk="1" hangingPunct="1">
              <a:defRPr/>
            </a:pPr>
            <a:r>
              <a:rPr lang="en-US" altLang="ko-KR" sz="1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&lt;translate xmlns:android="http://schemas.android.com/apk/res/android"</a:t>
            </a:r>
          </a:p>
          <a:p>
            <a:pPr eaLnBrk="1" fontAlgn="b" latinLnBrk="1" hangingPunct="1">
              <a:defRPr/>
            </a:pPr>
            <a:r>
              <a:rPr lang="en-US" altLang="ko-KR" sz="1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android:fromXDelta="0%p"</a:t>
            </a:r>
          </a:p>
          <a:p>
            <a:pPr eaLnBrk="1" fontAlgn="b" latinLnBrk="1" hangingPunct="1">
              <a:defRPr/>
            </a:pPr>
            <a:r>
              <a:rPr lang="en-US" altLang="ko-KR" sz="1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android:toXDelta="-100%p"</a:t>
            </a:r>
          </a:p>
          <a:p>
            <a:pPr eaLnBrk="1" fontAlgn="b" latinLnBrk="1" hangingPunct="1">
              <a:defRPr/>
            </a:pPr>
            <a:r>
              <a:rPr lang="en-US" altLang="ko-KR" sz="1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android:duration="20000"</a:t>
            </a:r>
          </a:p>
          <a:p>
            <a:pPr eaLnBrk="1" fontAlgn="b" latinLnBrk="1" hangingPunct="1">
              <a:defRPr/>
            </a:pPr>
            <a:r>
              <a:rPr lang="en-US" altLang="ko-KR" sz="1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android:repeatCount="-1"</a:t>
            </a:r>
          </a:p>
          <a:p>
            <a:pPr eaLnBrk="1" fontAlgn="b" latinLnBrk="1" hangingPunct="1">
              <a:defRPr/>
            </a:pPr>
            <a:r>
              <a:rPr lang="en-US" altLang="ko-KR" sz="1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android:fillAfter="true"</a:t>
            </a:r>
          </a:p>
          <a:p>
            <a:pPr eaLnBrk="1" fontAlgn="b" latinLnBrk="1" hangingPunct="1">
              <a:defRPr/>
            </a:pPr>
            <a:r>
              <a:rPr lang="ko-KR" altLang="en-US" sz="1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</a:t>
            </a:r>
            <a:r>
              <a:rPr lang="en-US" altLang="ko-KR" sz="18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/&gt;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431006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트윈 애니메이션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위치 이동 액션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101" name="TextBox 5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트윈 애니메이션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50961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내용 개체 틀 2"/>
          <p:cNvSpPr txBox="1">
            <a:spLocks/>
          </p:cNvSpPr>
          <p:nvPr/>
        </p:nvSpPr>
        <p:spPr bwMode="auto">
          <a:xfrm>
            <a:off x="463550" y="3814763"/>
            <a:ext cx="9396413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회전은 한 점을 중심으로 대상을 회전시키는 효과를 만드는 액션으로써 시작 각도와 종료 각도를 지정할 수 있음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한 바퀴 회전시키려 한다면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fromDegrees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속성의 값을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으로 하고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toDegrees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속성의 값을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360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으로 함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시계 반대 방향으로 회전시키고 싶을 경우에는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toDegrees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속성의 값을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-360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으로 함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회전의 중심이 되는 점은 디폴트 값이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(0, 0)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이므로 대상의 왼쪽 상단 끝 지점이 됨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대상의 중앙 부분을 회전의 중심으로 만들고 싶다면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pivotX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pivotY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속성의 값을 지정함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값의 단위는 좌표 값 또는 백분율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(%)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사용할 수 있음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duration 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속성의 값이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10000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으로 설정되어 있으므로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초 동안 애니메이션이 진행된 후 원래대로 돌아오게 됨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1943100" y="1058863"/>
            <a:ext cx="7053263" cy="24479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&lt;?xml version="1.0"encoding="utf-8"?&gt;</a:t>
            </a:r>
          </a:p>
          <a:p>
            <a:pPr eaLnBrk="1" fontAlgn="b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&lt;rotate xmlns:android="http://schemas.android.com/apk/res/android"</a:t>
            </a:r>
          </a:p>
          <a:p>
            <a:pPr eaLnBrk="1" fontAlgn="b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android:fromDegrees="0"</a:t>
            </a:r>
          </a:p>
          <a:p>
            <a:pPr eaLnBrk="1" fontAlgn="b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android:toDegrees="360"</a:t>
            </a:r>
          </a:p>
          <a:p>
            <a:pPr eaLnBrk="1" fontAlgn="b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android:pivotX="50%"</a:t>
            </a:r>
          </a:p>
          <a:p>
            <a:pPr eaLnBrk="1" fontAlgn="b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android:pivotY="50%"</a:t>
            </a:r>
          </a:p>
          <a:p>
            <a:pPr eaLnBrk="1" fontAlgn="b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android:duration="10000"</a:t>
            </a:r>
          </a:p>
          <a:p>
            <a:pPr eaLnBrk="1" fontAlgn="b" latinLnBrk="1" hangingPunct="1">
              <a:defRPr/>
            </a:pP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</a:t>
            </a: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/&gt;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828675" y="201613"/>
            <a:ext cx="3646488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트윈 애니메이션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회전 액션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149" name="TextBox 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트윈 애니메이션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76905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463550" y="1052513"/>
            <a:ext cx="9288463" cy="4608512"/>
          </a:xfrm>
          <a:prstGeom prst="roundRect">
            <a:avLst>
              <a:gd name="adj" fmla="val 4578"/>
            </a:avLst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buFont typeface="Arial" pitchFamily="34" charset="0"/>
              <a:buChar char="•"/>
              <a:tabLst>
                <a:tab pos="0" algn="l"/>
              </a:tabLst>
              <a:defRPr/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스케일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대상을 크게 하거나 작게 할 수 있는 액션</a:t>
            </a:r>
            <a:endParaRPr lang="en-US" altLang="ko-KR" sz="16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확대</a:t>
            </a: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축소의 정도는 대상이 갖는 원래 크기에 대한 비율로 결정</a:t>
            </a:r>
            <a:endParaRPr lang="en-US" altLang="ko-KR" sz="16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- 1.0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이라는 값은 원래 크기와 동일하다는 의미이며</a:t>
            </a: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2.0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원래 크기의 두 배로 크게 만든다는 의미</a:t>
            </a:r>
            <a:endParaRPr lang="en-US" altLang="ko-KR" sz="16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>
              <a:defRPr/>
            </a:pPr>
            <a:endParaRPr lang="en-US" altLang="ko-KR" sz="16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142875" eaLnBrk="1" fontAlgn="b" latinLnBrk="1" hangingPunct="1">
              <a:lnSpc>
                <a:spcPct val="110000"/>
              </a:lnSpc>
              <a:buFont typeface="Arial" pitchFamily="34" charset="0"/>
              <a:buChar char="•"/>
              <a:tabLst>
                <a:tab pos="0" algn="l"/>
              </a:tabLst>
              <a:defRPr/>
            </a:pP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X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축으로 늘리거나 줄이고 싶으면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fromXScale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toXScale 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속성을 이용하여 값을 설정</a:t>
            </a:r>
            <a:endParaRPr lang="en-US" altLang="ko-KR" sz="16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142875" eaLnBrk="1" fontAlgn="b" latinLnBrk="1" hangingPunct="1">
              <a:lnSpc>
                <a:spcPct val="110000"/>
              </a:lnSpc>
              <a:buFont typeface="Arial" pitchFamily="34" charset="0"/>
              <a:buChar char="•"/>
              <a:tabLst>
                <a:tab pos="0" algn="l"/>
              </a:tabLst>
              <a:defRPr/>
            </a:pP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Y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축으로 늘리거나 줄이고 싶으면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fromYScale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toYScale 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속성을 이용하여 값을 설정</a:t>
            </a:r>
            <a:endParaRPr lang="en-US" altLang="ko-KR" sz="16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142875" eaLnBrk="1" fontAlgn="b" latinLnBrk="1" hangingPunct="1">
              <a:lnSpc>
                <a:spcPct val="110000"/>
              </a:lnSpc>
              <a:buFont typeface="Arial" pitchFamily="34" charset="0"/>
              <a:buChar char="•"/>
              <a:tabLst>
                <a:tab pos="0" algn="l"/>
              </a:tabLst>
              <a:defRPr/>
            </a:pP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확대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축소의 경우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중심이 되는 점을 지정할 수 있는데 앞에서와 마찬가지로 </a:t>
            </a: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pivotX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pivotY </a:t>
            </a:r>
            <a:r>
              <a:rPr lang="ko-KR" altLang="en-US" sz="16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속성을 이용</a:t>
            </a:r>
            <a:endParaRPr lang="en-US" altLang="ko-KR" sz="16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28675" y="201613"/>
            <a:ext cx="393541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트윈 애니메이션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스케일 액션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196" name="TextBox 4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트윈 애니메이션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30475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내용 개체 틀 2"/>
          <p:cNvSpPr txBox="1">
            <a:spLocks/>
          </p:cNvSpPr>
          <p:nvPr/>
        </p:nvSpPr>
        <p:spPr bwMode="auto">
          <a:xfrm>
            <a:off x="447675" y="3833813"/>
            <a:ext cx="93964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투명도를 결정하는 알파 값도 뷰나 그리기 객체의 투명도를 점차적으로 바꿀 수 있는 애니메이션 액션으로 정의</a:t>
            </a:r>
            <a:endParaRPr lang="en-US" altLang="ko-KR" sz="14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알파 값을 이용한 투명도 변환은 대상을 천천히 보이게 하거나 보이지 않게 하고 싶을 때 또는 하나의 뷰 위에 다른 뷰를 겹쳐 보이게 할 경우에 사용됨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알파 값의 범위는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0.0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부터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1.0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까지이며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0.0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은 알파 값이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일 때와 마찬가지이므로 완전히 투명한 상태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뷰나 그리기 객체가 보이지 않음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이며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1.0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은 알파 값이 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일 때와 마찬가지이므로 완전히 보이는 상태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투명 효과가 적용되지 않음</a:t>
            </a:r>
            <a:r>
              <a:rPr lang="en-US" altLang="ko-KR" sz="140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>
                <a:latin typeface="나눔고딕" panose="020D0604000000000000" pitchFamily="50" charset="-127"/>
                <a:ea typeface="나눔고딕" panose="020D0604000000000000" pitchFamily="50" charset="-127"/>
              </a:rPr>
              <a:t>임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47738" y="1123950"/>
            <a:ext cx="8267700" cy="2376488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defRPr/>
            </a:pPr>
            <a:r>
              <a:rPr lang="en-US" altLang="ko-KR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&lt;?xml version="1.0"encoding="utf-8"?&gt;</a:t>
            </a:r>
          </a:p>
          <a:p>
            <a:pPr eaLnBrk="1" fontAlgn="b" latinLnBrk="1" hangingPunct="1">
              <a:defRPr/>
            </a:pPr>
            <a:r>
              <a:rPr lang="en-US" altLang="ko-KR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&lt;alpha xmlns:android="http://schemas.android.com/apk/res/android"</a:t>
            </a:r>
          </a:p>
          <a:p>
            <a:pPr eaLnBrk="1" fontAlgn="b" latinLnBrk="1" hangingPunct="1">
              <a:defRPr/>
            </a:pPr>
            <a:r>
              <a:rPr lang="en-US" altLang="ko-KR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android:fromAlpha="0.0"</a:t>
            </a:r>
          </a:p>
          <a:p>
            <a:pPr eaLnBrk="1" fontAlgn="b" latinLnBrk="1" hangingPunct="1">
              <a:defRPr/>
            </a:pPr>
            <a:r>
              <a:rPr lang="en-US" altLang="ko-KR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android:toAlpha="1.0"</a:t>
            </a:r>
          </a:p>
          <a:p>
            <a:pPr eaLnBrk="1" fontAlgn="b" latinLnBrk="1" hangingPunct="1">
              <a:defRPr/>
            </a:pPr>
            <a:r>
              <a:rPr lang="en-US" altLang="ko-KR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android:duration="10000"</a:t>
            </a:r>
          </a:p>
          <a:p>
            <a:pPr eaLnBrk="1" fontAlgn="b" latinLnBrk="1" hangingPunct="1">
              <a:defRPr/>
            </a:pPr>
            <a:r>
              <a:rPr lang="ko-KR" altLang="en-US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  </a:t>
            </a:r>
            <a:r>
              <a:rPr lang="en-US" altLang="ko-KR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itchFamily="34" charset="0"/>
              </a:rPr>
              <a:t>/&gt;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28675" y="201613"/>
            <a:ext cx="393541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트윈 애니메이션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투명도 액션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245" name="TextBox 5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트윈 애니메이션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16464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5053013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6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가로 크기와 세로 크기 속성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67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뷰와 뷰의 크기속성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69" name="내용 개체 틀 2"/>
          <p:cNvSpPr txBox="1">
            <a:spLocks/>
          </p:cNvSpPr>
          <p:nvPr/>
        </p:nvSpPr>
        <p:spPr bwMode="auto">
          <a:xfrm>
            <a:off x="463550" y="1125538"/>
            <a:ext cx="78581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kumimoji="0"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가로 크기와 세로 크기는 뷰의 필수 속성</a:t>
            </a:r>
            <a:endParaRPr kumimoji="0" lang="en-US" altLang="ko-KR" sz="18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kumimoji="0"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속성 제거 시 에러 표시</a:t>
            </a:r>
            <a:endParaRPr kumimoji="0" lang="en-US" altLang="ko-KR" sz="18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66570" name="_x43384208" descr="P02_S001_04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725" y="2708275"/>
            <a:ext cx="4235450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1" name="_x43384128" descr="P02_S001_05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7238" y="2374900"/>
            <a:ext cx="5575300" cy="384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모서리가 둥근 직사각형 54"/>
          <p:cNvSpPr/>
          <p:nvPr/>
        </p:nvSpPr>
        <p:spPr>
          <a:xfrm>
            <a:off x="500063" y="2928938"/>
            <a:ext cx="5000625" cy="2786062"/>
          </a:xfrm>
          <a:prstGeom prst="roundRect">
            <a:avLst>
              <a:gd name="adj" fmla="val 4561"/>
            </a:avLst>
          </a:prstGeom>
          <a:solidFill>
            <a:srgbClr val="FFFFCC"/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955" name="TextBox 55"/>
          <p:cNvSpPr txBox="1">
            <a:spLocks noChangeArrowheads="1"/>
          </p:cNvSpPr>
          <p:nvPr/>
        </p:nvSpPr>
        <p:spPr bwMode="auto">
          <a:xfrm>
            <a:off x="2214563" y="2500313"/>
            <a:ext cx="15716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 소스</a:t>
            </a:r>
            <a:endParaRPr kumimoji="0" lang="en-US" altLang="ko-KR" b="1">
              <a:solidFill>
                <a:srgbClr val="5F2E0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215063" y="2928938"/>
            <a:ext cx="3571875" cy="2786062"/>
          </a:xfrm>
          <a:prstGeom prst="roundRect">
            <a:avLst>
              <a:gd name="adj" fmla="val 4561"/>
            </a:avLst>
          </a:prstGeom>
          <a:solidFill>
            <a:srgbClr val="FFFFCC"/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828675" y="201613"/>
            <a:ext cx="2770188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사용 방식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958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애니메이션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"/>
          <p:cNvSpPr>
            <a:spLocks noChangeArrowheads="1"/>
          </p:cNvSpPr>
          <p:nvPr/>
        </p:nvSpPr>
        <p:spPr bwMode="auto">
          <a:xfrm>
            <a:off x="500063" y="1044575"/>
            <a:ext cx="9358312" cy="163121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▶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트윈애니메이션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(Tweened Animation)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이동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,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확대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/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축소</a:t>
            </a: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, </a:t>
            </a:r>
            <a:r>
              <a:rPr kumimoji="0" lang="ko-KR" altLang="en-US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회전과 같이 일정한 패턴을 가지고 움직이는 애니메이션을 구현할 때 사용</a:t>
            </a:r>
            <a:endParaRPr kumimoji="0" lang="en-US" altLang="ko-KR" sz="1600" b="1" smtClean="0">
              <a:solidFill>
                <a:schemeClr val="accent6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en-US" altLang="ko-KR" sz="1600" b="1" smtClean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▶ </a:t>
            </a:r>
            <a:r>
              <a:rPr kumimoji="0" lang="ko-KR" altLang="en-US" sz="16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전형적인 애니메이션 사용 방식은 애니메이션 액션 정보를 </a:t>
            </a:r>
            <a:r>
              <a:rPr kumimoji="0" lang="en-US" altLang="ko-KR" sz="16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XML</a:t>
            </a:r>
            <a:r>
              <a:rPr kumimoji="0" lang="ko-KR" altLang="en-US" sz="16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로 정의한 후 사용</a:t>
            </a:r>
            <a:endParaRPr kumimoji="0"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252000" indent="-252000" eaLnBrk="1" latinLnBrk="1" hangingPunct="1">
              <a:lnSpc>
                <a:spcPts val="2400"/>
              </a:lnSpc>
              <a:spcBef>
                <a:spcPts val="1200"/>
              </a:spcBef>
              <a:defRPr/>
            </a:pPr>
            <a:r>
              <a:rPr kumimoji="0" lang="en-US" altLang="ko-KR" sz="16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▶ Animation </a:t>
            </a:r>
            <a:r>
              <a:rPr kumimoji="0" lang="ko-KR" altLang="en-US" sz="16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객체로 만든 후 뷰의 </a:t>
            </a:r>
            <a:r>
              <a:rPr kumimoji="0" lang="en-US" altLang="ko-KR" sz="16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startAnimation() </a:t>
            </a:r>
            <a:r>
              <a:rPr kumimoji="0" lang="ko-KR" altLang="en-US" sz="1600" b="1" dirty="0">
                <a:solidFill>
                  <a:schemeClr val="accent6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메소드를 사용하면 간단하게 애니메이션 동작</a:t>
            </a:r>
            <a:endParaRPr kumimoji="0"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</p:txBody>
      </p:sp>
      <p:sp>
        <p:nvSpPr>
          <p:cNvPr id="125960" name="TextBox 46"/>
          <p:cNvSpPr txBox="1">
            <a:spLocks noChangeArrowheads="1"/>
          </p:cNvSpPr>
          <p:nvPr/>
        </p:nvSpPr>
        <p:spPr bwMode="auto">
          <a:xfrm>
            <a:off x="1255713" y="4884738"/>
            <a:ext cx="9286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</a:t>
            </a:r>
            <a:endParaRPr kumimoji="0" lang="en-US" altLang="ko-KR" b="1">
              <a:solidFill>
                <a:srgbClr val="5F2E0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00125" y="3986213"/>
            <a:ext cx="1428750" cy="785812"/>
          </a:xfrm>
          <a:prstGeom prst="roundRect">
            <a:avLst>
              <a:gd name="adj" fmla="val 6175"/>
            </a:avLst>
          </a:prstGeom>
          <a:solidFill>
            <a:srgbClr val="FFFFCC"/>
          </a:soli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962" name="TextBox 51"/>
          <p:cNvSpPr txBox="1">
            <a:spLocks noChangeArrowheads="1"/>
          </p:cNvSpPr>
          <p:nvPr/>
        </p:nvSpPr>
        <p:spPr bwMode="auto">
          <a:xfrm>
            <a:off x="7143750" y="2500313"/>
            <a:ext cx="15716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리소스</a:t>
            </a:r>
            <a:endParaRPr kumimoji="0" lang="en-US" altLang="ko-KR" b="1">
              <a:solidFill>
                <a:srgbClr val="5F2E0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367463" y="3259138"/>
            <a:ext cx="3276600" cy="2312987"/>
          </a:xfrm>
          <a:prstGeom prst="roundRect">
            <a:avLst>
              <a:gd name="adj" fmla="val 4561"/>
            </a:avLst>
          </a:prstGeom>
          <a:solidFill>
            <a:srgbClr val="FFFFCC"/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634288" y="3983038"/>
            <a:ext cx="657225" cy="78581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965" name="TextBox 48"/>
          <p:cNvSpPr txBox="1">
            <a:spLocks noChangeArrowheads="1"/>
          </p:cNvSpPr>
          <p:nvPr/>
        </p:nvSpPr>
        <p:spPr bwMode="auto">
          <a:xfrm>
            <a:off x="7500938" y="4745038"/>
            <a:ext cx="92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flow.xml</a:t>
            </a:r>
          </a:p>
        </p:txBody>
      </p:sp>
      <p:sp>
        <p:nvSpPr>
          <p:cNvPr id="125966" name="TextBox 52"/>
          <p:cNvSpPr txBox="1">
            <a:spLocks noChangeArrowheads="1"/>
          </p:cNvSpPr>
          <p:nvPr/>
        </p:nvSpPr>
        <p:spPr bwMode="auto">
          <a:xfrm>
            <a:off x="6643688" y="3028950"/>
            <a:ext cx="1285875" cy="414338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/res/anim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348163" y="3986213"/>
            <a:ext cx="657225" cy="785812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968" name="TextBox 57"/>
          <p:cNvSpPr txBox="1">
            <a:spLocks noChangeArrowheads="1"/>
          </p:cNvSpPr>
          <p:nvPr/>
        </p:nvSpPr>
        <p:spPr bwMode="auto">
          <a:xfrm>
            <a:off x="4116388" y="4759325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Animation </a:t>
            </a:r>
            <a:r>
              <a:rPr kumimoji="0" lang="ko-KR" altLang="en-US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</a:t>
            </a:r>
            <a:endParaRPr kumimoji="0" lang="en-US" altLang="ko-KR" b="1">
              <a:solidFill>
                <a:srgbClr val="5F2E05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0" name="직선 화살표 연결선 59"/>
          <p:cNvCxnSpPr>
            <a:stCxn id="48" idx="1"/>
            <a:endCxn id="57" idx="3"/>
          </p:cNvCxnSpPr>
          <p:nvPr/>
        </p:nvCxnSpPr>
        <p:spPr>
          <a:xfrm rot="10800000" flipV="1">
            <a:off x="5005388" y="4376738"/>
            <a:ext cx="2628900" cy="1587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970" name="TextBox 60"/>
          <p:cNvSpPr txBox="1">
            <a:spLocks noChangeArrowheads="1"/>
          </p:cNvSpPr>
          <p:nvPr/>
        </p:nvSpPr>
        <p:spPr bwMode="auto">
          <a:xfrm>
            <a:off x="5514975" y="3986213"/>
            <a:ext cx="15716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loadAnimation( )</a:t>
            </a:r>
          </a:p>
        </p:txBody>
      </p:sp>
      <p:cxnSp>
        <p:nvCxnSpPr>
          <p:cNvPr id="62" name="직선 화살표 연결선 61"/>
          <p:cNvCxnSpPr>
            <a:stCxn id="57" idx="1"/>
            <a:endCxn id="50" idx="3"/>
          </p:cNvCxnSpPr>
          <p:nvPr/>
        </p:nvCxnSpPr>
        <p:spPr>
          <a:xfrm rot="10800000" flipV="1">
            <a:off x="2428875" y="4378325"/>
            <a:ext cx="1919288" cy="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972" name="TextBox 64"/>
          <p:cNvSpPr txBox="1">
            <a:spLocks noChangeArrowheads="1"/>
          </p:cNvSpPr>
          <p:nvPr/>
        </p:nvSpPr>
        <p:spPr bwMode="auto">
          <a:xfrm>
            <a:off x="2571750" y="3986213"/>
            <a:ext cx="17033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5F2E0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startAnimation( )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2"/>
          <p:cNvGrpSpPr>
            <a:grpSpLocks/>
          </p:cNvGrpSpPr>
          <p:nvPr/>
        </p:nvGrpSpPr>
        <p:grpSpPr bwMode="auto">
          <a:xfrm>
            <a:off x="785813" y="3214688"/>
            <a:ext cx="2786062" cy="1000125"/>
            <a:chOff x="785782" y="3000372"/>
            <a:chExt cx="2857520" cy="822325"/>
          </a:xfrm>
        </p:grpSpPr>
        <p:sp>
          <p:nvSpPr>
            <p:cNvPr id="128023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액티비티의 </a:t>
              </a:r>
              <a:endPara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fontAlgn="b" latinLnBrk="1" hangingPunct="1"/>
              <a:r>
                <a:rPr lang="en-US" altLang="ko-KR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XML </a:t>
              </a:r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레이아웃 정의</a:t>
              </a:r>
            </a:p>
          </p:txBody>
        </p:sp>
        <p:sp>
          <p:nvSpPr>
            <p:cNvPr id="128024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85750" y="1071563"/>
            <a:ext cx="3786188" cy="1143000"/>
            <a:chOff x="0" y="0"/>
            <a:chExt cx="1232" cy="975"/>
          </a:xfrm>
        </p:grpSpPr>
        <p:sp>
          <p:nvSpPr>
            <p:cNvPr id="128019" name="Rectangle 26"/>
            <p:cNvSpPr>
              <a:spLocks/>
            </p:cNvSpPr>
            <p:nvPr/>
          </p:nvSpPr>
          <p:spPr bwMode="auto">
            <a:xfrm>
              <a:off x="0" y="895"/>
              <a:ext cx="1232" cy="80"/>
            </a:xfrm>
            <a:prstGeom prst="rect">
              <a:avLst/>
            </a:prstGeom>
            <a:gradFill rotWithShape="0">
              <a:gsLst>
                <a:gs pos="0">
                  <a:srgbClr val="464658">
                    <a:alpha val="5099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fontAlgn="b" latinLnBrk="1" hangingPunct="1"/>
              <a:endPara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160" y="0"/>
              <a:ext cx="943" cy="937"/>
              <a:chOff x="0" y="0"/>
              <a:chExt cx="943" cy="937"/>
            </a:xfrm>
          </p:grpSpPr>
          <p:sp>
            <p:nvSpPr>
              <p:cNvPr id="128021" name="Rectangle 28"/>
              <p:cNvSpPr>
                <a:spLocks/>
              </p:cNvSpPr>
              <p:nvPr/>
            </p:nvSpPr>
            <p:spPr bwMode="auto">
              <a:xfrm>
                <a:off x="0" y="0"/>
                <a:ext cx="937" cy="93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AAAAAA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>
                <a:lvl1pPr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fontAlgn="b" latinLnBrk="1" hangingPunct="1"/>
                <a:r>
                  <a:rPr lang="ko-KR" altLang="en-US" sz="1800" b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간단한 애니메이션 예제</a:t>
                </a:r>
              </a:p>
            </p:txBody>
          </p:sp>
          <p:sp>
            <p:nvSpPr>
              <p:cNvPr id="128022" name="Line 29"/>
              <p:cNvSpPr>
                <a:spLocks noChangeShapeType="1"/>
              </p:cNvSpPr>
              <p:nvPr/>
            </p:nvSpPr>
            <p:spPr bwMode="auto">
              <a:xfrm>
                <a:off x="0" y="7"/>
                <a:ext cx="943" cy="0"/>
              </a:xfrm>
              <a:prstGeom prst="line">
                <a:avLst/>
              </a:prstGeom>
              <a:noFill/>
              <a:ln w="4445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</p:grpSp>
      <p:sp>
        <p:nvSpPr>
          <p:cNvPr id="128004" name="직사각형 27"/>
          <p:cNvSpPr>
            <a:spLocks noChangeArrowheads="1"/>
          </p:cNvSpPr>
          <p:nvPr/>
        </p:nvSpPr>
        <p:spPr bwMode="auto">
          <a:xfrm>
            <a:off x="785813" y="2214563"/>
            <a:ext cx="51435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텍스트뷰가 들어가는 화면 구성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텍스트뷰 이동 애니메이션 적용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005" name="직사각형 27"/>
          <p:cNvSpPr>
            <a:spLocks noChangeArrowheads="1"/>
          </p:cNvSpPr>
          <p:nvPr/>
        </p:nvSpPr>
        <p:spPr bwMode="auto">
          <a:xfrm>
            <a:off x="714375" y="4214813"/>
            <a:ext cx="264318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액티비티를 위한</a:t>
            </a:r>
            <a:r>
              <a:rPr lang="en-US" altLang="ko-KR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정의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25"/>
          <p:cNvGrpSpPr>
            <a:grpSpLocks/>
          </p:cNvGrpSpPr>
          <p:nvPr/>
        </p:nvGrpSpPr>
        <p:grpSpPr bwMode="auto">
          <a:xfrm>
            <a:off x="3643313" y="3230563"/>
            <a:ext cx="2786062" cy="1000125"/>
            <a:chOff x="785782" y="3000372"/>
            <a:chExt cx="2857520" cy="822325"/>
          </a:xfrm>
        </p:grpSpPr>
        <p:sp>
          <p:nvSpPr>
            <p:cNvPr id="128017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애니메이션 액션</a:t>
              </a:r>
              <a:endPara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fontAlgn="b" latinLnBrk="1" hangingPunct="1"/>
              <a:r>
                <a:rPr lang="en-US" altLang="ko-KR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XML </a:t>
              </a:r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정의</a:t>
              </a:r>
            </a:p>
          </p:txBody>
        </p:sp>
        <p:sp>
          <p:nvSpPr>
            <p:cNvPr id="128018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128007" name="직사각형 27"/>
          <p:cNvSpPr>
            <a:spLocks noChangeArrowheads="1"/>
          </p:cNvSpPr>
          <p:nvPr/>
        </p:nvSpPr>
        <p:spPr bwMode="auto">
          <a:xfrm>
            <a:off x="3571875" y="4230688"/>
            <a:ext cx="27860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애니메이션을 </a:t>
            </a:r>
            <a:r>
              <a:rPr lang="en-US" altLang="ko-KR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정의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25"/>
          <p:cNvGrpSpPr>
            <a:grpSpLocks/>
          </p:cNvGrpSpPr>
          <p:nvPr/>
        </p:nvGrpSpPr>
        <p:grpSpPr bwMode="auto">
          <a:xfrm>
            <a:off x="785813" y="4976813"/>
            <a:ext cx="2786062" cy="1000125"/>
            <a:chOff x="785782" y="3000372"/>
            <a:chExt cx="2857520" cy="822325"/>
          </a:xfrm>
        </p:grpSpPr>
        <p:sp>
          <p:nvSpPr>
            <p:cNvPr id="128015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액티비티 코드 작성</a:t>
              </a:r>
            </a:p>
          </p:txBody>
        </p:sp>
        <p:sp>
          <p:nvSpPr>
            <p:cNvPr id="128016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128009" name="직사각형 27"/>
          <p:cNvSpPr>
            <a:spLocks noChangeArrowheads="1"/>
          </p:cNvSpPr>
          <p:nvPr/>
        </p:nvSpPr>
        <p:spPr bwMode="auto">
          <a:xfrm>
            <a:off x="714375" y="5976938"/>
            <a:ext cx="27860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처리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828675" y="201613"/>
            <a:ext cx="305911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간단한 애니메이션 예제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011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애니메이션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8012" name="_x177899600" descr="P02_S004_0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911225"/>
            <a:ext cx="1647825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13" name="_x177899120" descr="P02_S004_03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75" y="908050"/>
            <a:ext cx="1647825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0525" y="981075"/>
            <a:ext cx="9505950" cy="53276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&lt;?</a:t>
            </a:r>
            <a:r>
              <a:rPr lang="en-US" altLang="ko-KR" dirty="0">
                <a:solidFill>
                  <a:srgbClr val="3F7F7F"/>
                </a:solidFill>
              </a:rPr>
              <a:t>xml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7F007F"/>
                </a:solidFill>
              </a:rPr>
              <a:t>version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"1.0"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7F007F"/>
                </a:solidFill>
              </a:rPr>
              <a:t>encoding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"utf-8"</a:t>
            </a:r>
            <a:r>
              <a:rPr lang="en-US" altLang="ko-KR" dirty="0">
                <a:solidFill>
                  <a:srgbClr val="008080"/>
                </a:solidFill>
              </a:rPr>
              <a:t>?&gt;</a:t>
            </a:r>
            <a:endParaRPr lang="en-US" altLang="ko-KR" dirty="0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&lt;</a:t>
            </a:r>
            <a:r>
              <a:rPr lang="en-US" altLang="ko-KR" dirty="0">
                <a:solidFill>
                  <a:srgbClr val="3F7F7F"/>
                </a:solidFill>
              </a:rPr>
              <a:t>set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7F007F"/>
                </a:solidFill>
              </a:rPr>
              <a:t>xmlns:android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"http://schemas.android.com/apk/res/android"</a:t>
            </a:r>
            <a:r>
              <a:rPr lang="en-US" altLang="ko-KR" dirty="0">
                <a:solidFill>
                  <a:srgbClr val="008080"/>
                </a:solidFill>
              </a:rPr>
              <a:t>&gt;</a:t>
            </a:r>
            <a:endParaRPr lang="en-US" altLang="ko-KR" dirty="0">
              <a:solidFill>
                <a:srgbClr val="000000"/>
              </a:solidFill>
            </a:endParaRP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solidFill>
                <a:srgbClr val="008080"/>
              </a:solidFill>
            </a:endParaRP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&lt;</a:t>
            </a:r>
            <a:r>
              <a:rPr lang="en-US" altLang="ko-KR" dirty="0">
                <a:solidFill>
                  <a:srgbClr val="3F7F7F"/>
                </a:solidFill>
              </a:rPr>
              <a:t>translate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android:fromXDelta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"100%p"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android:toXDelta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"0%p"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android:duration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"6000"</a:t>
            </a:r>
            <a:endParaRPr lang="en-US" altLang="ko-KR" dirty="0">
              <a:solidFill>
                <a:srgbClr val="000000"/>
              </a:solidFill>
            </a:endParaRP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android:repeatCount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"3"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/&gt;</a:t>
            </a:r>
            <a:endParaRPr lang="en-US" altLang="ko-KR" dirty="0">
              <a:solidFill>
                <a:srgbClr val="000000"/>
              </a:solidFill>
            </a:endParaRP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solidFill>
                <a:srgbClr val="008080"/>
              </a:solidFill>
            </a:endParaRP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&lt;</a:t>
            </a:r>
            <a:r>
              <a:rPr lang="en-US" altLang="ko-KR" dirty="0">
                <a:solidFill>
                  <a:srgbClr val="3F7F7F"/>
                </a:solidFill>
              </a:rPr>
              <a:t>alpha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android:fromAlpha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"0.5"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android:toAlpha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"1"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android:duration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"6000"</a:t>
            </a:r>
            <a:endParaRPr lang="en-US" altLang="ko-KR" dirty="0">
              <a:solidFill>
                <a:srgbClr val="000000"/>
              </a:solidFill>
            </a:endParaRP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android:repeatCount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"3"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/&gt;</a:t>
            </a:r>
            <a:endParaRPr lang="en-US" altLang="ko-KR" dirty="0">
              <a:solidFill>
                <a:srgbClr val="000000"/>
              </a:solidFill>
            </a:endParaRP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&lt;/</a:t>
            </a:r>
            <a:r>
              <a:rPr lang="en-US" altLang="ko-KR" dirty="0">
                <a:solidFill>
                  <a:srgbClr val="3F7F7F"/>
                </a:solidFill>
              </a:rPr>
              <a:t>set</a:t>
            </a:r>
            <a:r>
              <a:rPr lang="en-US" altLang="ko-KR" dirty="0">
                <a:solidFill>
                  <a:srgbClr val="008080"/>
                </a:solidFill>
              </a:rPr>
              <a:t>&gt;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30051" name="TextBox 6"/>
          <p:cNvSpPr txBox="1">
            <a:spLocks noChangeArrowheads="1"/>
          </p:cNvSpPr>
          <p:nvPr/>
        </p:nvSpPr>
        <p:spPr bwMode="auto">
          <a:xfrm>
            <a:off x="5359400" y="2205038"/>
            <a:ext cx="2663825" cy="5238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 이동을 위한 </a:t>
            </a:r>
            <a:endParaRPr lang="en-US" altLang="ko-KR" sz="1400" b="1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액션 정의</a:t>
            </a:r>
          </a:p>
        </p:txBody>
      </p:sp>
      <p:sp>
        <p:nvSpPr>
          <p:cNvPr id="6" name="타원 5"/>
          <p:cNvSpPr/>
          <p:nvPr/>
        </p:nvSpPr>
        <p:spPr>
          <a:xfrm>
            <a:off x="5216525" y="2217738"/>
            <a:ext cx="287338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오른쪽 대괄호 6"/>
          <p:cNvSpPr/>
          <p:nvPr/>
        </p:nvSpPr>
        <p:spPr>
          <a:xfrm>
            <a:off x="4856163" y="2217738"/>
            <a:ext cx="215900" cy="1355725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054" name="TextBox 6"/>
          <p:cNvSpPr txBox="1">
            <a:spLocks noChangeArrowheads="1"/>
          </p:cNvSpPr>
          <p:nvPr/>
        </p:nvSpPr>
        <p:spPr bwMode="auto">
          <a:xfrm>
            <a:off x="5359400" y="4222750"/>
            <a:ext cx="2641600" cy="522288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투명도 변경을 위한 </a:t>
            </a:r>
            <a:endParaRPr lang="en-US" altLang="ko-KR" sz="1400" b="1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액션 정의</a:t>
            </a:r>
          </a:p>
        </p:txBody>
      </p:sp>
      <p:sp>
        <p:nvSpPr>
          <p:cNvPr id="9" name="타원 8"/>
          <p:cNvSpPr/>
          <p:nvPr/>
        </p:nvSpPr>
        <p:spPr>
          <a:xfrm>
            <a:off x="5216525" y="4235450"/>
            <a:ext cx="287338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오른쪽 대괄호 9"/>
          <p:cNvSpPr/>
          <p:nvPr/>
        </p:nvSpPr>
        <p:spPr>
          <a:xfrm>
            <a:off x="4856163" y="4149725"/>
            <a:ext cx="215900" cy="1222375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35083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액션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정의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058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애니메이션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5228" y="5661248"/>
            <a:ext cx="7134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0525" y="981075"/>
            <a:ext cx="9505950" cy="53276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package</a:t>
            </a:r>
            <a:r>
              <a:rPr lang="en-US" altLang="ko-KR" dirty="0">
                <a:solidFill>
                  <a:srgbClr val="000000"/>
                </a:solidFill>
              </a:rPr>
              <a:t> org.androidtown.ui.anim;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...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class</a:t>
            </a:r>
            <a:r>
              <a:rPr lang="en-US" altLang="ko-KR" dirty="0">
                <a:solidFill>
                  <a:srgbClr val="000000"/>
                </a:solidFill>
              </a:rPr>
              <a:t> MainActivity </a:t>
            </a:r>
            <a:r>
              <a:rPr lang="en-US" altLang="ko-KR" b="1" dirty="0">
                <a:solidFill>
                  <a:srgbClr val="7F0055"/>
                </a:solidFill>
              </a:rPr>
              <a:t>extends</a:t>
            </a:r>
            <a:r>
              <a:rPr lang="en-US" altLang="ko-KR" dirty="0">
                <a:solidFill>
                  <a:srgbClr val="000000"/>
                </a:solidFill>
              </a:rPr>
              <a:t> AppCompatActivity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solidFill>
                <a:srgbClr val="000000"/>
              </a:solidFill>
            </a:endParaRP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Animation </a:t>
            </a:r>
            <a:r>
              <a:rPr lang="en-US" altLang="ko-KR" dirty="0">
                <a:solidFill>
                  <a:srgbClr val="0000C0"/>
                </a:solidFill>
              </a:rPr>
              <a:t>flowAnim</a:t>
            </a:r>
            <a:r>
              <a:rPr lang="en-US" altLang="ko-KR" dirty="0">
                <a:solidFill>
                  <a:srgbClr val="000000"/>
                </a:solidFill>
              </a:rPr>
              <a:t>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TextView </a:t>
            </a:r>
            <a:r>
              <a:rPr lang="en-US" altLang="ko-KR" dirty="0">
                <a:solidFill>
                  <a:srgbClr val="0000C0"/>
                </a:solidFill>
              </a:rPr>
              <a:t>textView</a:t>
            </a:r>
            <a:r>
              <a:rPr lang="en-US" altLang="ko-KR" dirty="0">
                <a:solidFill>
                  <a:srgbClr val="000000"/>
                </a:solidFill>
              </a:rPr>
              <a:t>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void</a:t>
            </a:r>
            <a:r>
              <a:rPr lang="en-US" altLang="ko-KR" dirty="0">
                <a:solidFill>
                  <a:srgbClr val="000000"/>
                </a:solidFill>
              </a:rPr>
              <a:t> onCreate(Bundle savedInstanceState) {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super</a:t>
            </a:r>
            <a:r>
              <a:rPr lang="en-US" altLang="ko-KR" dirty="0">
                <a:solidFill>
                  <a:srgbClr val="000000"/>
                </a:solidFill>
              </a:rPr>
              <a:t>.onCreate(savedInstanceState);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setContentView(R.layout.</a:t>
            </a:r>
            <a:r>
              <a:rPr lang="en-US" altLang="ko-KR" i="1" dirty="0">
                <a:solidFill>
                  <a:srgbClr val="0000C0"/>
                </a:solidFill>
              </a:rPr>
              <a:t>activity_main</a:t>
            </a:r>
            <a:r>
              <a:rPr lang="en-US" altLang="ko-KR" dirty="0">
                <a:solidFill>
                  <a:srgbClr val="000000"/>
                </a:solidFill>
              </a:rPr>
              <a:t>);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solidFill>
                <a:srgbClr val="0000C0"/>
              </a:solidFill>
            </a:endParaRP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C0"/>
                </a:solidFill>
              </a:rPr>
              <a:t>flowAnim</a:t>
            </a:r>
            <a:r>
              <a:rPr lang="en-US" altLang="ko-KR" dirty="0">
                <a:solidFill>
                  <a:srgbClr val="000000"/>
                </a:solidFill>
              </a:rPr>
              <a:t> = AnimationUtils.</a:t>
            </a:r>
            <a:r>
              <a:rPr lang="en-US" altLang="ko-KR" i="1" dirty="0">
                <a:solidFill>
                  <a:srgbClr val="000000"/>
                </a:solidFill>
              </a:rPr>
              <a:t>loadAnimation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en-US" altLang="ko-KR" b="1" dirty="0">
                <a:solidFill>
                  <a:srgbClr val="7F0055"/>
                </a:solidFill>
              </a:rPr>
              <a:t>this</a:t>
            </a:r>
            <a:r>
              <a:rPr lang="en-US" altLang="ko-KR" dirty="0">
                <a:solidFill>
                  <a:srgbClr val="000000"/>
                </a:solidFill>
              </a:rPr>
              <a:t>, R.anim.</a:t>
            </a:r>
            <a:r>
              <a:rPr lang="en-US" altLang="ko-KR" i="1" dirty="0">
                <a:solidFill>
                  <a:srgbClr val="0000C0"/>
                </a:solidFill>
              </a:rPr>
              <a:t>flow</a:t>
            </a:r>
            <a:r>
              <a:rPr lang="en-US" altLang="ko-KR" dirty="0">
                <a:solidFill>
                  <a:srgbClr val="000000"/>
                </a:solidFill>
              </a:rPr>
              <a:t>);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C0"/>
                </a:solidFill>
              </a:rPr>
              <a:t>textView</a:t>
            </a:r>
            <a:r>
              <a:rPr lang="en-US" altLang="ko-KR" dirty="0">
                <a:solidFill>
                  <a:srgbClr val="000000"/>
                </a:solidFill>
              </a:rPr>
              <a:t> = (TextView) findViewById(R.id.</a:t>
            </a:r>
            <a:r>
              <a:rPr lang="en-US" altLang="ko-KR" i="1" dirty="0">
                <a:solidFill>
                  <a:srgbClr val="0000C0"/>
                </a:solidFill>
              </a:rPr>
              <a:t>textView</a:t>
            </a:r>
            <a:r>
              <a:rPr lang="en-US" altLang="ko-KR" dirty="0">
                <a:solidFill>
                  <a:srgbClr val="000000"/>
                </a:solidFill>
              </a:rPr>
              <a:t>);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Button startBtn = (Button) findViewById(R.id.</a:t>
            </a:r>
            <a:r>
              <a:rPr lang="en-US" altLang="ko-KR" i="1" dirty="0">
                <a:solidFill>
                  <a:srgbClr val="0000C0"/>
                </a:solidFill>
              </a:rPr>
              <a:t>startBtn</a:t>
            </a:r>
            <a:r>
              <a:rPr lang="en-US" altLang="ko-KR" dirty="0">
                <a:solidFill>
                  <a:srgbClr val="000000"/>
                </a:solidFill>
              </a:rPr>
              <a:t>);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startBtn.setOnClickListener(</a:t>
            </a:r>
            <a:r>
              <a:rPr lang="en-US" altLang="ko-KR" b="1" dirty="0">
                <a:solidFill>
                  <a:srgbClr val="7F0055"/>
                </a:solidFill>
              </a:rPr>
              <a:t>new</a:t>
            </a:r>
            <a:r>
              <a:rPr lang="en-US" altLang="ko-KR" dirty="0">
                <a:solidFill>
                  <a:srgbClr val="000000"/>
                </a:solidFill>
              </a:rPr>
              <a:t> OnClickListener() {</a:t>
            </a:r>
          </a:p>
          <a:p>
            <a:pPr indent="2635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void</a:t>
            </a:r>
            <a:r>
              <a:rPr lang="en-US" altLang="ko-KR" dirty="0">
                <a:solidFill>
                  <a:srgbClr val="000000"/>
                </a:solidFill>
              </a:rPr>
              <a:t> onClick(View v) {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2438" y="6122988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100" name="TextBox 6"/>
          <p:cNvSpPr txBox="1">
            <a:spLocks noChangeArrowheads="1"/>
          </p:cNvSpPr>
          <p:nvPr/>
        </p:nvSpPr>
        <p:spPr bwMode="auto">
          <a:xfrm>
            <a:off x="5719763" y="2654300"/>
            <a:ext cx="2087562" cy="3079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객체 선언</a:t>
            </a:r>
          </a:p>
        </p:txBody>
      </p:sp>
      <p:sp>
        <p:nvSpPr>
          <p:cNvPr id="7" name="타원 6"/>
          <p:cNvSpPr/>
          <p:nvPr/>
        </p:nvSpPr>
        <p:spPr>
          <a:xfrm>
            <a:off x="5576888" y="2667000"/>
            <a:ext cx="287337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오른쪽 대괄호 7"/>
          <p:cNvSpPr/>
          <p:nvPr/>
        </p:nvSpPr>
        <p:spPr>
          <a:xfrm>
            <a:off x="5143500" y="2689225"/>
            <a:ext cx="285750" cy="220663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103" name="TextBox 6"/>
          <p:cNvSpPr txBox="1">
            <a:spLocks noChangeArrowheads="1"/>
          </p:cNvSpPr>
          <p:nvPr/>
        </p:nvSpPr>
        <p:spPr bwMode="auto">
          <a:xfrm>
            <a:off x="6480175" y="4357688"/>
            <a:ext cx="2520950" cy="5238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정의한 애니메이션 액션 정보 로딩</a:t>
            </a:r>
          </a:p>
        </p:txBody>
      </p:sp>
      <p:sp>
        <p:nvSpPr>
          <p:cNvPr id="10" name="타원 9"/>
          <p:cNvSpPr/>
          <p:nvPr/>
        </p:nvSpPr>
        <p:spPr>
          <a:xfrm>
            <a:off x="6337300" y="4370388"/>
            <a:ext cx="287338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 코드 만들기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오른쪽 대괄호 12"/>
          <p:cNvSpPr/>
          <p:nvPr/>
        </p:nvSpPr>
        <p:spPr>
          <a:xfrm>
            <a:off x="5929313" y="4357688"/>
            <a:ext cx="285750" cy="220662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107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애니메이션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0525" y="981075"/>
            <a:ext cx="9505950" cy="53276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solidFill>
                <a:srgbClr val="0000C0"/>
              </a:solidFill>
            </a:endParaRP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C0"/>
                </a:solidFill>
              </a:rPr>
              <a:t>flowAnim</a:t>
            </a:r>
            <a:r>
              <a:rPr lang="en-US" altLang="ko-KR" dirty="0">
                <a:solidFill>
                  <a:srgbClr val="000000"/>
                </a:solidFill>
              </a:rPr>
              <a:t>.setAnimationListener(</a:t>
            </a:r>
            <a:r>
              <a:rPr lang="en-US" altLang="ko-KR" b="1" dirty="0">
                <a:solidFill>
                  <a:srgbClr val="7F0055"/>
                </a:solidFill>
              </a:rPr>
              <a:t>new</a:t>
            </a:r>
            <a:r>
              <a:rPr lang="en-US" altLang="ko-KR" dirty="0">
                <a:solidFill>
                  <a:srgbClr val="000000"/>
                </a:solidFill>
              </a:rPr>
              <a:t> FlowAnimationListener());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solidFill>
                <a:srgbClr val="0000C0"/>
              </a:solidFill>
            </a:endParaRP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C0"/>
                </a:solidFill>
              </a:rPr>
              <a:t>textView</a:t>
            </a:r>
            <a:r>
              <a:rPr lang="en-US" altLang="ko-KR" dirty="0">
                <a:solidFill>
                  <a:srgbClr val="000000"/>
                </a:solidFill>
              </a:rPr>
              <a:t>.startAnimation(</a:t>
            </a:r>
            <a:r>
              <a:rPr lang="en-US" altLang="ko-KR" dirty="0">
                <a:solidFill>
                  <a:srgbClr val="0000C0"/>
                </a:solidFill>
              </a:rPr>
              <a:t>flowAnim</a:t>
            </a:r>
            <a:r>
              <a:rPr lang="en-US" altLang="ko-KR" dirty="0">
                <a:solidFill>
                  <a:srgbClr val="000000"/>
                </a:solidFill>
              </a:rPr>
              <a:t>);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});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private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final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class</a:t>
            </a:r>
            <a:r>
              <a:rPr lang="en-US" altLang="ko-KR" dirty="0">
                <a:solidFill>
                  <a:srgbClr val="000000"/>
                </a:solidFill>
              </a:rPr>
              <a:t> FlowAnimationListener </a:t>
            </a:r>
            <a:r>
              <a:rPr lang="en-US" altLang="ko-KR" b="1" dirty="0">
                <a:solidFill>
                  <a:srgbClr val="7F0055"/>
                </a:solidFill>
              </a:rPr>
              <a:t>implements</a:t>
            </a:r>
            <a:r>
              <a:rPr lang="en-US" altLang="ko-KR" dirty="0">
                <a:solidFill>
                  <a:srgbClr val="000000"/>
                </a:solidFill>
              </a:rPr>
              <a:t> Animation.AnimationListener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void</a:t>
            </a:r>
            <a:r>
              <a:rPr lang="en-US" altLang="ko-KR" dirty="0">
                <a:solidFill>
                  <a:srgbClr val="000000"/>
                </a:solidFill>
              </a:rPr>
              <a:t> onAnimationEnd(Animation animation) {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 Toast.</a:t>
            </a:r>
            <a:r>
              <a:rPr lang="en-US" altLang="ko-KR" i="1" dirty="0">
                <a:solidFill>
                  <a:srgbClr val="000000"/>
                </a:solidFill>
              </a:rPr>
              <a:t>makeText</a:t>
            </a:r>
            <a:r>
              <a:rPr lang="en-US" altLang="ko-KR" dirty="0">
                <a:solidFill>
                  <a:srgbClr val="000000"/>
                </a:solidFill>
              </a:rPr>
              <a:t>(getApplicationContext(), </a:t>
            </a:r>
            <a:r>
              <a:rPr lang="en-US" altLang="ko-KR" dirty="0">
                <a:solidFill>
                  <a:srgbClr val="2A00FF"/>
                </a:solidFill>
              </a:rPr>
              <a:t>"</a:t>
            </a:r>
            <a:r>
              <a:rPr lang="ko-KR" altLang="en-US" dirty="0">
                <a:solidFill>
                  <a:srgbClr val="2A00FF"/>
                </a:solidFill>
              </a:rPr>
              <a:t>애니메이션 종료됨</a:t>
            </a:r>
            <a:r>
              <a:rPr lang="en-US" altLang="ko-KR" dirty="0">
                <a:solidFill>
                  <a:srgbClr val="2A00FF"/>
                </a:solidFill>
              </a:rPr>
              <a:t>."</a:t>
            </a:r>
            <a:r>
              <a:rPr lang="en-US" altLang="ko-KR" dirty="0">
                <a:solidFill>
                  <a:srgbClr val="000000"/>
                </a:solidFill>
              </a:rPr>
              <a:t>, Toast.</a:t>
            </a:r>
            <a:r>
              <a:rPr lang="en-US" altLang="ko-KR" dirty="0">
                <a:solidFill>
                  <a:srgbClr val="2A00FF"/>
                </a:solidFill>
              </a:rPr>
              <a:t>LENGTH_LONG</a:t>
            </a:r>
            <a:r>
              <a:rPr lang="en-US" altLang="ko-KR" dirty="0">
                <a:solidFill>
                  <a:srgbClr val="000000"/>
                </a:solidFill>
              </a:rPr>
              <a:t>).show();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}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void</a:t>
            </a:r>
            <a:r>
              <a:rPr lang="en-US" altLang="ko-KR" dirty="0">
                <a:solidFill>
                  <a:srgbClr val="000000"/>
                </a:solidFill>
              </a:rPr>
              <a:t> onAnimationRepeat(Animation animation)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}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void</a:t>
            </a:r>
            <a:r>
              <a:rPr lang="en-US" altLang="ko-KR" dirty="0">
                <a:solidFill>
                  <a:srgbClr val="000000"/>
                </a:solidFill>
              </a:rPr>
              <a:t> onAnimationStart(Animation animation)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34147" name="TextBox 6"/>
          <p:cNvSpPr txBox="1">
            <a:spLocks noChangeArrowheads="1"/>
          </p:cNvSpPr>
          <p:nvPr/>
        </p:nvSpPr>
        <p:spPr bwMode="auto">
          <a:xfrm>
            <a:off x="6223000" y="1404938"/>
            <a:ext cx="1800225" cy="5238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리스너 설정</a:t>
            </a:r>
          </a:p>
        </p:txBody>
      </p:sp>
      <p:sp>
        <p:nvSpPr>
          <p:cNvPr id="6" name="타원 5"/>
          <p:cNvSpPr/>
          <p:nvPr/>
        </p:nvSpPr>
        <p:spPr>
          <a:xfrm>
            <a:off x="6080125" y="1417638"/>
            <a:ext cx="287338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오른쪽 대괄호 6"/>
          <p:cNvSpPr/>
          <p:nvPr/>
        </p:nvSpPr>
        <p:spPr>
          <a:xfrm>
            <a:off x="5719763" y="1493838"/>
            <a:ext cx="280987" cy="344487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150" name="TextBox 6"/>
          <p:cNvSpPr txBox="1">
            <a:spLocks noChangeArrowheads="1"/>
          </p:cNvSpPr>
          <p:nvPr/>
        </p:nvSpPr>
        <p:spPr bwMode="auto">
          <a:xfrm>
            <a:off x="4854575" y="1989138"/>
            <a:ext cx="2160588" cy="522287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텍스트뷰 객체의 </a:t>
            </a:r>
            <a:r>
              <a:rPr lang="en-US" altLang="ko-KR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시작</a:t>
            </a:r>
          </a:p>
        </p:txBody>
      </p:sp>
      <p:sp>
        <p:nvSpPr>
          <p:cNvPr id="9" name="타원 8"/>
          <p:cNvSpPr/>
          <p:nvPr/>
        </p:nvSpPr>
        <p:spPr>
          <a:xfrm>
            <a:off x="4711700" y="2001838"/>
            <a:ext cx="287338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오른쪽 대괄호 9"/>
          <p:cNvSpPr/>
          <p:nvPr/>
        </p:nvSpPr>
        <p:spPr>
          <a:xfrm>
            <a:off x="4351338" y="2071688"/>
            <a:ext cx="220662" cy="350837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153" name="TextBox 6"/>
          <p:cNvSpPr txBox="1">
            <a:spLocks noChangeArrowheads="1"/>
          </p:cNvSpPr>
          <p:nvPr/>
        </p:nvSpPr>
        <p:spPr bwMode="auto">
          <a:xfrm>
            <a:off x="7950200" y="4149725"/>
            <a:ext cx="2016125" cy="522288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종료 시 </a:t>
            </a:r>
            <a:r>
              <a:rPr lang="en-US" altLang="ko-KR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토스트 메시지 표시</a:t>
            </a:r>
          </a:p>
        </p:txBody>
      </p:sp>
      <p:sp>
        <p:nvSpPr>
          <p:cNvPr id="12" name="타원 11"/>
          <p:cNvSpPr/>
          <p:nvPr/>
        </p:nvSpPr>
        <p:spPr>
          <a:xfrm>
            <a:off x="7807325" y="4162425"/>
            <a:ext cx="287338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828675" y="201613"/>
            <a:ext cx="43211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 코드 만들기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156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애니메이션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28675" y="201613"/>
            <a:ext cx="124142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실행 화면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6195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애니메이션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6196" name="_x177899600" descr="P02_S004_0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1196975"/>
            <a:ext cx="2592388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7" name="_x177899120" descr="P02_S004_03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1196975"/>
            <a:ext cx="2592388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8728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9" name="Rectangle 3"/>
          <p:cNvSpPr>
            <a:spLocks noChangeArrowheads="1"/>
          </p:cNvSpPr>
          <p:nvPr/>
        </p:nvSpPr>
        <p:spPr bwMode="auto">
          <a:xfrm>
            <a:off x="1111052" y="2741613"/>
            <a:ext cx="864096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 smtClean="0">
                <a:solidFill>
                  <a:srgbClr val="FFFF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13.</a:t>
            </a:r>
            <a:endParaRPr lang="en-US" altLang="ko-KR" sz="4800" i="1">
              <a:solidFill>
                <a:srgbClr val="FFFF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8730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프래그먼트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740" name="TextBox 31"/>
          <p:cNvSpPr txBox="1">
            <a:spLocks noChangeArrowheads="1"/>
          </p:cNvSpPr>
          <p:nvPr/>
        </p:nvSpPr>
        <p:spPr bwMode="auto">
          <a:xfrm>
            <a:off x="0" y="0"/>
            <a:ext cx="50720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둘째 마당 </a:t>
            </a: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CH4.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위젯과 이벤트 활용하기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38597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1985963" cy="369887"/>
          </a:xfrm>
        </p:spPr>
        <p:txBody>
          <a:bodyPr/>
          <a:lstStyle/>
          <a:p>
            <a:r>
              <a:rPr lang="ko-KR" altLang="en-US" smtClean="0">
                <a:effectLst/>
              </a:rPr>
              <a:t>프래그먼트란</a:t>
            </a:r>
            <a:r>
              <a:rPr lang="en-US" altLang="ko-KR" smtClean="0">
                <a:effectLst/>
              </a:rPr>
              <a:t>?</a:t>
            </a:r>
            <a:endParaRPr lang="ko-KR" altLang="en-US" smtClean="0">
              <a:effectLst/>
            </a:endParaRPr>
          </a:p>
        </p:txBody>
      </p:sp>
      <p:sp>
        <p:nvSpPr>
          <p:cNvPr id="238598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-윤고딕120" pitchFamily="18" charset="-127"/>
              </a:rPr>
              <a:t>10. </a:t>
            </a:r>
            <a:r>
              <a:rPr kumimoji="0" lang="ko-KR" altLang="en-US" b="1">
                <a:solidFill>
                  <a:srgbClr val="7C3B06"/>
                </a:solidFill>
                <a:latin typeface="-윤고딕120" pitchFamily="18" charset="-127"/>
              </a:rPr>
              <a:t>프래그먼트</a:t>
            </a:r>
            <a:endParaRPr kumimoji="0" lang="en-US" altLang="ko-KR" b="1">
              <a:solidFill>
                <a:srgbClr val="7C3B06"/>
              </a:solidFill>
              <a:latin typeface="-윤고딕120" pitchFamily="18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 bwMode="auto">
          <a:xfrm>
            <a:off x="534988" y="1052513"/>
            <a:ext cx="93948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/>
              <a:t>프래그먼트 </a:t>
            </a:r>
            <a:r>
              <a:rPr lang="en-US" altLang="ko-KR" sz="1800" b="1" dirty="0"/>
              <a:t>(Fragment)</a:t>
            </a:r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화면의 일정 영역을 독립적으로 처리하기 위해 만들어진 특별한 화면 구성 요소</a:t>
            </a:r>
            <a:endParaRPr lang="en-US" altLang="ko-KR" sz="1600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태블릿의 대화면에서 화면 분할이 필요하게 되면서 만들어짐</a:t>
            </a: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b="1" dirty="0"/>
          </a:p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/>
              <a:t>프래그먼트의 기본 목적</a:t>
            </a:r>
            <a:endParaRPr lang="en-US" altLang="ko-KR" sz="1800" b="1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하나의 화면이 </a:t>
            </a:r>
            <a:r>
              <a:rPr lang="en-US" altLang="ko-KR" sz="1600" dirty="0"/>
              <a:t>XML </a:t>
            </a:r>
            <a:r>
              <a:rPr lang="ko-KR" altLang="en-US" sz="1600" dirty="0"/>
              <a:t>레이아웃과 자바 소스로 구성된다는 점에 착안하여 하나의 프래그먼트가 </a:t>
            </a:r>
            <a:r>
              <a:rPr lang="en-US" altLang="ko-KR" sz="1600" dirty="0"/>
              <a:t>XML </a:t>
            </a:r>
            <a:r>
              <a:rPr lang="ko-KR" altLang="en-US" sz="1600" dirty="0"/>
              <a:t>레이아웃과 자바 소스로 구성되도록 하고 독립적으로 관리되도록 하기 위함</a:t>
            </a:r>
            <a:endParaRPr lang="en-US" altLang="ko-KR" sz="1600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dirty="0"/>
          </a:p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/>
              <a:t>기본 구성 방식</a:t>
            </a:r>
            <a:endParaRPr lang="en-US" altLang="ko-KR" sz="1800" b="1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액티비티가 동작하는 방식을 본떠 만들었음</a:t>
            </a: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dirty="0"/>
          </a:p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/>
              <a:t>사용되는 개념</a:t>
            </a:r>
            <a:endParaRPr lang="en-US" altLang="ko-KR" sz="1800" b="1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프래그먼트 매니저 </a:t>
            </a:r>
            <a:r>
              <a:rPr lang="en-US" altLang="ko-KR" sz="1600" dirty="0"/>
              <a:t>: </a:t>
            </a:r>
            <a:r>
              <a:rPr lang="ko-KR" altLang="en-US" sz="1600" dirty="0"/>
              <a:t>프래그먼트를 관리하는 객체</a:t>
            </a:r>
            <a:endParaRPr lang="en-US" altLang="ko-KR" sz="1600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트랜젝션 </a:t>
            </a:r>
            <a:r>
              <a:rPr lang="en-US" altLang="ko-KR" sz="1600" dirty="0"/>
              <a:t>: </a:t>
            </a:r>
            <a:r>
              <a:rPr lang="ko-KR" altLang="en-US" sz="1600" dirty="0"/>
              <a:t>프래그먼트의 처리를 위해 만든 단위</a:t>
            </a: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lang="en-US" altLang="ko-KR" sz="1600" dirty="0"/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dirty="0">
              <a:solidFill>
                <a:srgbClr val="000000"/>
              </a:solidFill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kumimoji="0" lang="ko-KR" altLang="en-US" sz="1600" dirty="0">
              <a:cs typeface="Tahoma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3550" y="965200"/>
            <a:ext cx="9359900" cy="5476875"/>
          </a:xfrm>
          <a:prstGeom prst="roundRect">
            <a:avLst>
              <a:gd name="adj" fmla="val 2547"/>
            </a:avLst>
          </a:prstGeom>
          <a:noFill/>
          <a:ln w="9525">
            <a:solidFill>
              <a:srgbClr val="B2C5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 dirty="0">
              <a:solidFill>
                <a:srgbClr val="3E6CA4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40645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6392863" cy="369887"/>
          </a:xfrm>
        </p:spPr>
        <p:txBody>
          <a:bodyPr/>
          <a:lstStyle/>
          <a:p>
            <a:r>
              <a:rPr lang="ko-KR" altLang="en-US" smtClean="0">
                <a:effectLst/>
              </a:rPr>
              <a:t>화면을 전환하는 경우와 화면을 분할하는 경우</a:t>
            </a:r>
          </a:p>
        </p:txBody>
      </p:sp>
      <p:sp>
        <p:nvSpPr>
          <p:cNvPr id="240646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-윤고딕120" pitchFamily="18" charset="-127"/>
              </a:rPr>
              <a:t>9. </a:t>
            </a:r>
            <a:r>
              <a:rPr kumimoji="0" lang="ko-KR" altLang="en-US" b="1">
                <a:solidFill>
                  <a:srgbClr val="7C3B06"/>
                </a:solidFill>
                <a:latin typeface="-윤고딕120" pitchFamily="18" charset="-127"/>
              </a:rPr>
              <a:t>프래그먼트</a:t>
            </a:r>
            <a:endParaRPr kumimoji="0" lang="en-US" altLang="ko-KR" b="1">
              <a:solidFill>
                <a:srgbClr val="7C3B06"/>
              </a:solidFill>
              <a:latin typeface="-윤고딕120" pitchFamily="18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 bwMode="auto">
          <a:xfrm>
            <a:off x="534988" y="908050"/>
            <a:ext cx="9394825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/>
              <a:t>화면 전환과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화면 분할</a:t>
            </a:r>
            <a:endParaRPr lang="en-US" altLang="ko-KR" sz="1800" b="1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(1) </a:t>
            </a:r>
            <a:r>
              <a:rPr lang="ko-KR" altLang="en-US" sz="1600" dirty="0"/>
              <a:t>두 개의 화면을 액티비티로 만들고 액티비티 간 전환</a:t>
            </a:r>
            <a:endParaRPr lang="en-US" altLang="ko-KR" sz="1600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(2) </a:t>
            </a:r>
            <a:r>
              <a:rPr lang="ko-KR" altLang="en-US" sz="1600" dirty="0"/>
              <a:t>하나의 액티비티 위에 프래그먼트를 두고 프래그먼트 간 전환</a:t>
            </a:r>
            <a:endParaRPr lang="en-US" altLang="ko-KR" sz="1600" dirty="0"/>
          </a:p>
          <a:p>
            <a:pPr marL="460375" indent="-285750" latinLnBrk="1">
              <a:lnSpc>
                <a:spcPct val="120000"/>
              </a:lnSpc>
              <a:spcAft>
                <a:spcPct val="25000"/>
              </a:spcAft>
              <a:buFont typeface="Wingdings" pitchFamily="2" charset="2"/>
              <a:buChar char="ü"/>
              <a:defRPr/>
            </a:pPr>
            <a:r>
              <a:rPr lang="ko-KR" altLang="en-US" sz="1600" dirty="0"/>
              <a:t>프래그먼트로 만들어 두면 스마트폰에서는 프래그먼트 간 화면 전환</a:t>
            </a:r>
            <a:r>
              <a:rPr lang="en-US" altLang="ko-KR" sz="1600" dirty="0"/>
              <a:t>, </a:t>
            </a:r>
            <a:r>
              <a:rPr lang="ko-KR" altLang="en-US" sz="1600" dirty="0"/>
              <a:t>태블릿에서는 두 개의 프래그먼트를 하나의 액티비티 위에서 동시에 보여주는 화면 분할이 가능함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kumimoji="0" lang="ko-KR" altLang="en-US" sz="1600" dirty="0">
              <a:cs typeface="Tahoma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470275" y="4598988"/>
            <a:ext cx="1428750" cy="2143125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648325" y="4591050"/>
            <a:ext cx="2857500" cy="2143125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612900" y="4598988"/>
            <a:ext cx="1428750" cy="2143125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612900" y="2654300"/>
            <a:ext cx="1439863" cy="18716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755775" y="2797175"/>
            <a:ext cx="1135063" cy="27781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ko-KR" altLang="en-US" sz="1100" b="1" dirty="0"/>
              <a:t>화면 </a:t>
            </a:r>
            <a:r>
              <a:rPr lang="en-US" altLang="ko-KR" sz="1100" b="1" dirty="0"/>
              <a:t>#1</a:t>
            </a:r>
            <a:endParaRPr lang="ko-KR" altLang="en-US" sz="1100" b="1" dirty="0"/>
          </a:p>
        </p:txBody>
      </p:sp>
      <p:sp>
        <p:nvSpPr>
          <p:cNvPr id="25" name="직사각형 24"/>
          <p:cNvSpPr/>
          <p:nvPr/>
        </p:nvSpPr>
        <p:spPr>
          <a:xfrm>
            <a:off x="3462338" y="2646363"/>
            <a:ext cx="1439862" cy="1871662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605213" y="2789238"/>
            <a:ext cx="1135062" cy="2778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ko-KR" altLang="en-US" sz="1100" b="1" dirty="0"/>
              <a:t>화면 </a:t>
            </a:r>
            <a:r>
              <a:rPr lang="en-US" altLang="ko-KR" sz="1100" b="1" dirty="0"/>
              <a:t>#2</a:t>
            </a:r>
            <a:endParaRPr lang="ko-KR" altLang="en-US" sz="1100" b="1" dirty="0"/>
          </a:p>
        </p:txBody>
      </p:sp>
      <p:sp>
        <p:nvSpPr>
          <p:cNvPr id="27" name="직사각형 26"/>
          <p:cNvSpPr/>
          <p:nvPr/>
        </p:nvSpPr>
        <p:spPr>
          <a:xfrm>
            <a:off x="5656263" y="2654300"/>
            <a:ext cx="2843212" cy="18716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5749925" y="2733675"/>
            <a:ext cx="1279525" cy="1706563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821363" y="2805113"/>
            <a:ext cx="1136650" cy="2778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ko-KR" altLang="en-US" sz="1100" b="1" dirty="0"/>
              <a:t>화면 </a:t>
            </a:r>
            <a:r>
              <a:rPr lang="en-US" altLang="ko-KR" sz="1100" b="1" dirty="0"/>
              <a:t>#1</a:t>
            </a:r>
            <a:endParaRPr lang="ko-KR" altLang="en-US" sz="1100" b="1" dirty="0"/>
          </a:p>
        </p:txBody>
      </p:sp>
      <p:sp>
        <p:nvSpPr>
          <p:cNvPr id="30" name="직사각형 29"/>
          <p:cNvSpPr/>
          <p:nvPr/>
        </p:nvSpPr>
        <p:spPr>
          <a:xfrm>
            <a:off x="7115175" y="2725738"/>
            <a:ext cx="1277938" cy="1706562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186613" y="2797175"/>
            <a:ext cx="1135062" cy="27781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ko-KR" altLang="en-US" sz="1100" b="1" dirty="0"/>
              <a:t>화면 </a:t>
            </a:r>
            <a:r>
              <a:rPr lang="en-US" altLang="ko-KR" sz="1100" b="1" dirty="0"/>
              <a:t>#2</a:t>
            </a:r>
            <a:endParaRPr lang="ko-KR" altLang="en-US" sz="1100" b="1" dirty="0"/>
          </a:p>
        </p:txBody>
      </p:sp>
      <p:sp>
        <p:nvSpPr>
          <p:cNvPr id="32" name="오른쪽 화살표 31"/>
          <p:cNvSpPr/>
          <p:nvPr/>
        </p:nvSpPr>
        <p:spPr>
          <a:xfrm>
            <a:off x="3071813" y="2932113"/>
            <a:ext cx="357187" cy="357187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33" name="오른쪽 화살표 32"/>
          <p:cNvSpPr/>
          <p:nvPr/>
        </p:nvSpPr>
        <p:spPr>
          <a:xfrm flipH="1">
            <a:off x="3074988" y="3360738"/>
            <a:ext cx="357187" cy="357187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pic>
        <p:nvPicPr>
          <p:cNvPr id="240662" name="Picture 3" descr="C:\notebook01\book\android\원고\개정판4\images\Imag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4338" y="4654550"/>
            <a:ext cx="1287462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0663" name="Picture 4" descr="C:\notebook01\book\android\원고\개정판4\images\Image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1713" y="4654550"/>
            <a:ext cx="12763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0664" name="Picture 3" descr="C:\notebook01\book\android\원고\개정판4\images\Imag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5638" y="4654550"/>
            <a:ext cx="1287462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0665" name="Picture 4" descr="C:\notebook01\book\android\원고\개정판4\images\Image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1050" y="4654550"/>
            <a:ext cx="12763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오른쪽 화살표 37"/>
          <p:cNvSpPr/>
          <p:nvPr/>
        </p:nvSpPr>
        <p:spPr>
          <a:xfrm>
            <a:off x="3063875" y="4940300"/>
            <a:ext cx="357188" cy="357188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 flipH="1">
            <a:off x="3067050" y="5368925"/>
            <a:ext cx="357188" cy="357188"/>
          </a:xfrm>
          <a:prstGeom prst="rightArrow">
            <a:avLst/>
          </a:prstGeom>
          <a:solidFill>
            <a:srgbClr val="0070C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42693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5668963" cy="369887"/>
          </a:xfrm>
        </p:spPr>
        <p:txBody>
          <a:bodyPr/>
          <a:lstStyle/>
          <a:p>
            <a:r>
              <a:rPr lang="ko-KR" altLang="en-US" smtClean="0">
                <a:effectLst/>
              </a:rPr>
              <a:t>액티비티와 프래그먼트의 동작 방식 비교</a:t>
            </a:r>
          </a:p>
        </p:txBody>
      </p:sp>
      <p:sp>
        <p:nvSpPr>
          <p:cNvPr id="242694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-윤고딕120" pitchFamily="18" charset="-127"/>
              </a:rPr>
              <a:t>9. </a:t>
            </a:r>
            <a:r>
              <a:rPr kumimoji="0" lang="ko-KR" altLang="en-US" b="1">
                <a:solidFill>
                  <a:srgbClr val="7C3B06"/>
                </a:solidFill>
                <a:latin typeface="-윤고딕120" pitchFamily="18" charset="-127"/>
              </a:rPr>
              <a:t>프래그먼트</a:t>
            </a:r>
            <a:endParaRPr kumimoji="0" lang="en-US" altLang="ko-KR" b="1">
              <a:solidFill>
                <a:srgbClr val="7C3B06"/>
              </a:solidFill>
              <a:latin typeface="-윤고딕120" pitchFamily="18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 bwMode="auto">
          <a:xfrm>
            <a:off x="534988" y="1125538"/>
            <a:ext cx="939482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/>
              <a:t>액티비티를 시스템의 액티비티 매니저에서 관리하듯이 프래그먼트를 액티비티의 프래그먼트 매니저에서 관리함</a:t>
            </a:r>
            <a:endParaRPr lang="en-US" altLang="ko-KR" sz="1800" b="1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프래그먼트 입장에서는 액티비티가 시스템 역할을 하므로 프래그먼트는 항상 액티비티 위에 올라가 있어야 함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kumimoji="0" lang="ko-KR" altLang="en-US" sz="1600" dirty="0">
              <a:cs typeface="Tahoma" pitchFamily="34" charset="0"/>
            </a:endParaRPr>
          </a:p>
        </p:txBody>
      </p:sp>
      <p:pic>
        <p:nvPicPr>
          <p:cNvPr id="242696" name="그림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7963" y="2630488"/>
            <a:ext cx="7331075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5053013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12" name="내용 개체 틀 2"/>
          <p:cNvSpPr txBox="1">
            <a:spLocks/>
          </p:cNvSpPr>
          <p:nvPr/>
        </p:nvSpPr>
        <p:spPr bwMode="auto">
          <a:xfrm>
            <a:off x="390525" y="1074738"/>
            <a:ext cx="5616575" cy="552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kumimoji="0" lang="en-US" altLang="ko-KR" sz="2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[</a:t>
            </a:r>
            <a:r>
              <a:rPr kumimoji="0" lang="ko-KR" altLang="en-US" sz="2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필수</a:t>
            </a:r>
            <a:r>
              <a:rPr kumimoji="0" lang="en-US" altLang="ko-KR" sz="2000" b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] layout_width, layout_height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ko-KR" altLang="en-US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</a:t>
            </a:r>
            <a:r>
              <a:rPr lang="en-US" altLang="ko-KR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- </a:t>
            </a:r>
            <a:r>
              <a:rPr lang="ko-KR" altLang="en-US">
                <a:latin typeface="나눔고딕" pitchFamily="50" charset="-127"/>
                <a:ea typeface="나눔고딕" pitchFamily="50" charset="-127"/>
                <a:cs typeface="Tahoma" pitchFamily="34" charset="0"/>
              </a:rPr>
              <a:t>가장 기본적이면서 필수 속성으로 뷰의 폭과 높이를 설정함</a:t>
            </a:r>
            <a:endParaRPr lang="en-US" altLang="ko-KR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(1) match_parent</a:t>
            </a: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</a:t>
            </a:r>
            <a:r>
              <a:rPr lang="ko-KR" altLang="en-US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뷰그룹에 남아 있는 여유 공간을 채움</a:t>
            </a:r>
            <a:endParaRPr lang="en-US" altLang="ko-KR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(2) wrap_content</a:t>
            </a: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</a:t>
            </a:r>
            <a:r>
              <a:rPr lang="ko-KR" altLang="en-US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뷰에 들어 있는 내용물의 크기에 따라 뷰의 크기가 결정됨</a:t>
            </a:r>
            <a:endParaRPr lang="en-US" altLang="ko-KR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(3) </a:t>
            </a:r>
            <a:r>
              <a:rPr lang="ko-KR" altLang="en-US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크기 값 지정</a:t>
            </a:r>
            <a:endParaRPr lang="en-US" altLang="ko-KR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</a:t>
            </a:r>
            <a:r>
              <a:rPr lang="ko-KR" altLang="en-US">
                <a:latin typeface="나눔고딕" pitchFamily="50" charset="-127"/>
                <a:ea typeface="나눔고딕" pitchFamily="50" charset="-127"/>
                <a:cs typeface="Tahoma" pitchFamily="34" charset="0"/>
              </a:rPr>
              <a:t>크기를 고정된 값으로 직접 지정하고 싶을 때 사용함</a:t>
            </a:r>
            <a:endParaRPr lang="en-US" altLang="ko-KR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ex) “100px”,  “200dp”</a:t>
            </a:r>
          </a:p>
        </p:txBody>
      </p:sp>
      <p:sp>
        <p:nvSpPr>
          <p:cNvPr id="68613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크기 지정 방법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15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뷰와 뷰의 크기속성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8617" name="_x43384368" descr="P02_S001_0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4400" y="998538"/>
            <a:ext cx="4033838" cy="283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8619" name="_x43383248" descr="P02_S001_05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4400" y="3933825"/>
            <a:ext cx="4033838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44741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5668963" cy="369887"/>
          </a:xfrm>
        </p:spPr>
        <p:txBody>
          <a:bodyPr/>
          <a:lstStyle/>
          <a:p>
            <a:r>
              <a:rPr lang="ko-KR" altLang="en-US" smtClean="0">
                <a:effectLst/>
              </a:rPr>
              <a:t>하나의 액티비티 안에서 프래그먼트 전환</a:t>
            </a:r>
          </a:p>
        </p:txBody>
      </p:sp>
      <p:sp>
        <p:nvSpPr>
          <p:cNvPr id="244742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-윤고딕120" pitchFamily="18" charset="-127"/>
              </a:rPr>
              <a:t>9. </a:t>
            </a:r>
            <a:r>
              <a:rPr kumimoji="0" lang="ko-KR" altLang="en-US" b="1">
                <a:solidFill>
                  <a:srgbClr val="7C3B06"/>
                </a:solidFill>
                <a:latin typeface="-윤고딕120" pitchFamily="18" charset="-127"/>
              </a:rPr>
              <a:t>프래그먼트</a:t>
            </a:r>
            <a:endParaRPr kumimoji="0" lang="en-US" altLang="ko-KR" b="1">
              <a:solidFill>
                <a:srgbClr val="7C3B06"/>
              </a:solidFill>
              <a:latin typeface="-윤고딕120" pitchFamily="18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 bwMode="auto">
          <a:xfrm>
            <a:off x="534988" y="1125538"/>
            <a:ext cx="9394825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/>
              <a:t>프래그먼트 전환</a:t>
            </a:r>
            <a:endParaRPr lang="en-US" altLang="ko-KR" sz="1800" b="1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프래그먼트 매니저와 트랜젝션을 이용해 추가</a:t>
            </a:r>
            <a:r>
              <a:rPr lang="en-US" altLang="ko-KR" sz="1600" dirty="0"/>
              <a:t>(add)</a:t>
            </a:r>
            <a:r>
              <a:rPr lang="ko-KR" altLang="en-US" sz="1600" dirty="0"/>
              <a:t>나 교체</a:t>
            </a:r>
            <a:r>
              <a:rPr lang="en-US" altLang="ko-KR" sz="1600" dirty="0"/>
              <a:t>(</a:t>
            </a:r>
            <a:r>
              <a:rPr lang="en-US" altLang="ko-KR" sz="1600"/>
              <a:t>replace</a:t>
            </a:r>
            <a:r>
              <a:rPr lang="en-US" altLang="ko-KR" sz="1600" smtClean="0"/>
              <a:t>), </a:t>
            </a:r>
            <a:r>
              <a:rPr lang="ko-KR" altLang="en-US" sz="1600" smtClean="0"/>
              <a:t>삭제</a:t>
            </a:r>
            <a:r>
              <a:rPr lang="en-US" altLang="ko-KR" sz="1600" smtClean="0"/>
              <a:t>(remove)</a:t>
            </a:r>
            <a:r>
              <a:rPr lang="ko-KR" altLang="en-US" sz="1600" smtClean="0"/>
              <a:t> </a:t>
            </a:r>
            <a:r>
              <a:rPr lang="ko-KR" altLang="en-US" sz="1600" dirty="0"/>
              <a:t>가능</a:t>
            </a:r>
            <a:endParaRPr lang="en-US" altLang="ko-KR" sz="1600" dirty="0"/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dirty="0"/>
              <a:t>- </a:t>
            </a:r>
            <a:r>
              <a:rPr lang="ko-KR" altLang="en-US" sz="1600" dirty="0"/>
              <a:t>싱글 프래그먼트라고 부르며 액티비티 전환 없이 화면 전체가 전환되는 효과를 낼 수 있음</a:t>
            </a:r>
            <a:endParaRPr lang="en-US" altLang="ko-KR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2827338" y="3203575"/>
            <a:ext cx="1763712" cy="23399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906713" y="3282950"/>
            <a:ext cx="1584325" cy="21590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78150" y="3354388"/>
            <a:ext cx="1428750" cy="28575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ko-KR" altLang="en-US" sz="1100" b="1" dirty="0"/>
              <a:t>화면 </a:t>
            </a:r>
            <a:r>
              <a:rPr lang="en-US" altLang="ko-KR" sz="1100" b="1" dirty="0"/>
              <a:t>#1</a:t>
            </a:r>
            <a:endParaRPr lang="ko-KR" altLang="en-US" sz="1100" b="1" dirty="0"/>
          </a:p>
        </p:txBody>
      </p:sp>
      <p:sp>
        <p:nvSpPr>
          <p:cNvPr id="23" name="직사각형 22"/>
          <p:cNvSpPr/>
          <p:nvPr/>
        </p:nvSpPr>
        <p:spPr>
          <a:xfrm>
            <a:off x="5470525" y="3290888"/>
            <a:ext cx="1584325" cy="2159000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41963" y="3362325"/>
            <a:ext cx="1428750" cy="28575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ko-KR" altLang="en-US" sz="1100" b="1" dirty="0"/>
              <a:t>화면 </a:t>
            </a:r>
            <a:r>
              <a:rPr lang="en-US" altLang="ko-KR" sz="1100" b="1" dirty="0"/>
              <a:t>#2</a:t>
            </a:r>
            <a:endParaRPr lang="ko-KR" altLang="en-US" sz="1100" b="1" dirty="0"/>
          </a:p>
        </p:txBody>
      </p:sp>
      <p:cxnSp>
        <p:nvCxnSpPr>
          <p:cNvPr id="25" name="꺾인 연결선 24"/>
          <p:cNvCxnSpPr>
            <a:stCxn id="20" idx="3"/>
            <a:endCxn id="23" idx="1"/>
          </p:cNvCxnSpPr>
          <p:nvPr/>
        </p:nvCxnSpPr>
        <p:spPr>
          <a:xfrm flipV="1">
            <a:off x="4591050" y="4370388"/>
            <a:ext cx="879475" cy="0"/>
          </a:xfrm>
          <a:prstGeom prst="bentConnector3">
            <a:avLst>
              <a:gd name="adj1" fmla="val 50000"/>
            </a:avLst>
          </a:prstGeom>
          <a:ln w="28575">
            <a:solidFill>
              <a:srgbClr val="F20000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endCxn id="21" idx="2"/>
          </p:cNvCxnSpPr>
          <p:nvPr/>
        </p:nvCxnSpPr>
        <p:spPr>
          <a:xfrm rot="16200000" flipV="1">
            <a:off x="3496468" y="5644357"/>
            <a:ext cx="404813" cy="0"/>
          </a:xfrm>
          <a:prstGeom prst="bentConnector3">
            <a:avLst>
              <a:gd name="adj1" fmla="val 50000"/>
            </a:avLst>
          </a:prstGeom>
          <a:ln w="28575">
            <a:solidFill>
              <a:srgbClr val="F20000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4827588" y="4011613"/>
            <a:ext cx="571500" cy="347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추가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3097213" y="5505450"/>
            <a:ext cx="571500" cy="3127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제거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46789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5559425" cy="369887"/>
          </a:xfrm>
        </p:spPr>
        <p:txBody>
          <a:bodyPr/>
          <a:lstStyle/>
          <a:p>
            <a:r>
              <a:rPr lang="ko-KR" altLang="en-US" smtClean="0">
                <a:effectLst/>
              </a:rPr>
              <a:t>프래그먼트를 위한 레이아웃 인플레이션</a:t>
            </a:r>
          </a:p>
        </p:txBody>
      </p:sp>
      <p:sp>
        <p:nvSpPr>
          <p:cNvPr id="246790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-윤고딕120" pitchFamily="18" charset="-127"/>
              </a:rPr>
              <a:t>9. </a:t>
            </a:r>
            <a:r>
              <a:rPr kumimoji="0" lang="ko-KR" altLang="en-US" b="1">
                <a:solidFill>
                  <a:srgbClr val="7C3B06"/>
                </a:solidFill>
                <a:latin typeface="-윤고딕120" pitchFamily="18" charset="-127"/>
              </a:rPr>
              <a:t>프래그먼트</a:t>
            </a:r>
            <a:endParaRPr kumimoji="0" lang="en-US" altLang="ko-KR" b="1">
              <a:solidFill>
                <a:srgbClr val="7C3B06"/>
              </a:solidFill>
              <a:latin typeface="-윤고딕120" pitchFamily="18" charset="-127"/>
            </a:endParaRPr>
          </a:p>
        </p:txBody>
      </p:sp>
      <p:pic>
        <p:nvPicPr>
          <p:cNvPr id="246791" name="그림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4488" y="1003300"/>
            <a:ext cx="7291387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603551" cy="369332"/>
          </a:xfrm>
        </p:spPr>
        <p:txBody>
          <a:bodyPr/>
          <a:lstStyle/>
          <a:p>
            <a:r>
              <a:rPr lang="ko-KR" altLang="en-US" smtClean="0"/>
              <a:t>프래그먼트 대표적인 특성</a:t>
            </a: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90972" y="1340768"/>
          <a:ext cx="9289032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8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531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특성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뷰 특성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뷰그룹에 추가되거나 레이아웃의 일부가 될 수 있음</a:t>
                      </a:r>
                      <a:endParaRPr lang="en-US" altLang="ko-KR" smtClean="0"/>
                    </a:p>
                    <a:p>
                      <a:pPr latinLnBrk="1"/>
                      <a:r>
                        <a:rPr lang="en-US" altLang="ko-KR" smtClean="0"/>
                        <a:t>(</a:t>
                      </a:r>
                      <a:r>
                        <a:rPr lang="ko-KR" altLang="en-US" smtClean="0"/>
                        <a:t>뷰에서 상속받은 것은 아니며 뷰를 담고 있는 일종의 틀임</a:t>
                      </a:r>
                      <a:r>
                        <a:rPr lang="en-US" altLang="ko-KR" smtClean="0"/>
                        <a:t>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액티비티 특성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액티비티처럼 수명주기</a:t>
                      </a:r>
                      <a:r>
                        <a:rPr lang="en-US" altLang="ko-KR" smtClean="0"/>
                        <a:t>(Life</a:t>
                      </a:r>
                      <a:r>
                        <a:rPr lang="en-US" altLang="ko-KR" baseline="0" smtClean="0"/>
                        <a:t>cycle)</a:t>
                      </a:r>
                      <a:r>
                        <a:rPr lang="ko-KR" altLang="en-US" baseline="0" smtClean="0"/>
                        <a:t>가지고 있음</a:t>
                      </a:r>
                      <a:endParaRPr lang="en-US" altLang="ko-KR" baseline="0" smtClean="0"/>
                    </a:p>
                    <a:p>
                      <a:pPr latinLnBrk="1"/>
                      <a:r>
                        <a:rPr lang="ko-KR" altLang="en-US" baseline="0" smtClean="0"/>
                        <a:t>컨텍스트 객체는 아니며 라이프사이클은 액티비티에 종속됨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dissolv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878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 만들어 화면에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3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6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프래그먼트를 위한 레이아웃 추가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8967" name="_x177898160" descr="P02-C02-2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724025"/>
            <a:ext cx="57467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968" name="_x177897600" descr="P02-C02-2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88" y="3524250"/>
            <a:ext cx="48418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878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 만들어 화면에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011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014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프래그먼트를 위한 화면 구성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1015" name="_x177897200" descr="P02_S004_0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884363"/>
            <a:ext cx="783907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878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 만들어 화면에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059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3062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MainFragment.java </a:t>
            </a: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파일 만들고 프래그먼트 상속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3063" name="_x177897360" descr="P02-C02-2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1905000"/>
            <a:ext cx="78073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81013" y="1700213"/>
            <a:ext cx="9505950" cy="396081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class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MainFragment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extends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Fragment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@Nullable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@Override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 onCreateView(LayoutInflater inflater, </a:t>
            </a: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@Nullable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ViewGroup container, </a:t>
            </a:r>
            <a:endParaRPr lang="ko-KR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  @Nullable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Bundle savedInstanceState)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ViewGroup rootView = (ViewGroup) inflater.inflate(R.layout.</a:t>
            </a:r>
            <a:r>
              <a:rPr lang="en-US" altLang="ko-KR" b="1" i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fragment_main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endParaRPr lang="ko-KR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                                                                   container,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return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rootView;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878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 만들어 화면에 추가하기</a:t>
            </a:r>
          </a:p>
        </p:txBody>
      </p:sp>
      <p:sp>
        <p:nvSpPr>
          <p:cNvPr id="175108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111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onCreateView </a:t>
            </a: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 안에서 인플레이션 진행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5112" name="_x177897360" descr="P02-C02-2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63" y="2497138"/>
            <a:ext cx="27368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81013" y="1700213"/>
            <a:ext cx="9505950" cy="458946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i="1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&lt;?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xml version=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"1.0" 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encoding=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"utf-8"</a:t>
            </a:r>
            <a:r>
              <a:rPr lang="en-US" altLang="ko-KR" i="1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?&gt;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RelativeLayout 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xmlns: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android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"http://schemas.android.com/apk/res/android"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android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:layout_width=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"match_parent"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android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:layout_height=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"match_parent"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android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:id=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"@+id/container"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&lt;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fragment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android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:id=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"@+id/mainFragment"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android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:layout_width=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"match_parent"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android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:layout_height=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"match_parent"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android</a:t>
            </a:r>
            <a:r>
              <a:rPr lang="en-US" altLang="ko-KR" b="1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:name=</a:t>
            </a:r>
            <a:r>
              <a:rPr lang="en-US" altLang="ko-KR" b="1" dirty="0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"org.androidtown.fragment.MainFragment"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/&gt;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&lt;/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RelativeLayout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&gt;</a:t>
            </a:r>
            <a:endParaRPr lang="ko-KR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878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 만들어 화면에 추가하기</a:t>
            </a:r>
          </a:p>
        </p:txBody>
      </p:sp>
      <p:sp>
        <p:nvSpPr>
          <p:cNvPr id="177156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7159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액티비티의 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레이아웃에 추가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54981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4943475" cy="369887"/>
          </a:xfrm>
        </p:spPr>
        <p:txBody>
          <a:bodyPr/>
          <a:lstStyle/>
          <a:p>
            <a:r>
              <a:rPr lang="ko-KR" altLang="en-US" smtClean="0">
                <a:effectLst/>
              </a:rPr>
              <a:t>프래그먼트를 만들어 사용하는 과정</a:t>
            </a:r>
          </a:p>
        </p:txBody>
      </p:sp>
      <p:sp>
        <p:nvSpPr>
          <p:cNvPr id="254982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-윤고딕120" pitchFamily="18" charset="-127"/>
              </a:rPr>
              <a:t>9. </a:t>
            </a:r>
            <a:r>
              <a:rPr kumimoji="0" lang="ko-KR" altLang="en-US" b="1">
                <a:solidFill>
                  <a:srgbClr val="7C3B06"/>
                </a:solidFill>
                <a:latin typeface="-윤고딕120" pitchFamily="18" charset="-127"/>
              </a:rPr>
              <a:t>프래그먼트</a:t>
            </a:r>
            <a:endParaRPr kumimoji="0" lang="en-US" altLang="ko-KR" b="1">
              <a:solidFill>
                <a:srgbClr val="7C3B06"/>
              </a:solidFill>
              <a:latin typeface="-윤고딕120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52400" y="152400"/>
            <a:ext cx="10287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54984" name="내용 개체 틀 2"/>
          <p:cNvSpPr txBox="1">
            <a:spLocks/>
          </p:cNvSpPr>
          <p:nvPr/>
        </p:nvSpPr>
        <p:spPr bwMode="auto">
          <a:xfrm>
            <a:off x="534988" y="1125538"/>
            <a:ext cx="93948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Tx/>
              <a:buAutoNum type="arabicParenBoth"/>
            </a:pPr>
            <a:r>
              <a:rPr lang="ko-KR" altLang="en-US" sz="1800" b="1"/>
              <a:t>프래그먼트를 위한 </a:t>
            </a:r>
            <a:r>
              <a:rPr lang="en-US" altLang="ko-KR" sz="1800" b="1"/>
              <a:t>XML </a:t>
            </a:r>
            <a:r>
              <a:rPr lang="ko-KR" altLang="en-US" sz="1800" b="1"/>
              <a:t>레이아웃 만들기</a:t>
            </a:r>
            <a:endParaRPr lang="en-US" altLang="ko-KR" sz="1800" b="1"/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Tx/>
              <a:buAutoNum type="arabicParenBoth"/>
            </a:pPr>
            <a:r>
              <a:rPr lang="ko-KR" altLang="en-US" sz="1800" b="1"/>
              <a:t>프래그먼트 클래스 만들기 </a:t>
            </a:r>
            <a:r>
              <a:rPr lang="en-US" altLang="ko-KR" sz="1800" b="1"/>
              <a:t>(</a:t>
            </a:r>
            <a:r>
              <a:rPr lang="ko-KR" altLang="en-US" sz="1800" b="1"/>
              <a:t>클래스 정의</a:t>
            </a:r>
            <a:r>
              <a:rPr lang="en-US" altLang="ko-KR" sz="1800" b="1"/>
              <a:t>)</a:t>
            </a: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Tx/>
              <a:buAutoNum type="arabicParenBoth"/>
            </a:pPr>
            <a:r>
              <a:rPr lang="en-US" altLang="ko-KR" sz="1800" b="1"/>
              <a:t>onCreateView() </a:t>
            </a:r>
            <a:r>
              <a:rPr lang="ko-KR" altLang="en-US" sz="1800" b="1"/>
              <a:t>메소드 안에서 인플레이션하기</a:t>
            </a:r>
            <a:endParaRPr lang="en-US" altLang="ko-KR" sz="1800" b="1"/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Tx/>
              <a:buAutoNum type="arabicParenBoth"/>
            </a:pPr>
            <a:r>
              <a:rPr lang="ko-KR" altLang="en-US" sz="1800" b="1"/>
              <a:t>메인 액티비티를 위한 </a:t>
            </a:r>
            <a:r>
              <a:rPr lang="en-US" altLang="ko-KR" sz="1800" b="1"/>
              <a:t>XML </a:t>
            </a:r>
            <a:r>
              <a:rPr lang="ko-KR" altLang="en-US" sz="1800" b="1"/>
              <a:t>레이아웃에 추가하거나 프래그먼트 매니저를 이용해 코드에서 추가하기</a:t>
            </a:r>
            <a:endParaRPr lang="ko-KR" altLang="en-US" sz="1600">
              <a:solidFill>
                <a:srgbClr val="000000"/>
              </a:solidFill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endParaRPr kumimoji="0" lang="ko-KR" altLang="en-US" sz="1600">
              <a:cs typeface="Tahoma" pitchFamily="34" charset="0"/>
            </a:endParaRPr>
          </a:p>
        </p:txBody>
      </p:sp>
      <p:pic>
        <p:nvPicPr>
          <p:cNvPr id="254985" name="그림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3" y="3141663"/>
            <a:ext cx="1857375" cy="330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16160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앱 실행 결과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203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206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프래그먼트가 부분화면으로 추가됨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9207" name="_x177899920" descr="P02_S004_03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1989138"/>
            <a:ext cx="2168525" cy="38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8" name="_x177899920" descr="P02-C02-1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3" y="2400300"/>
            <a:ext cx="5024437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5053013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61" name="제목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최상위 레이아웃을 다른 것으로 변경한 경우</a:t>
            </a:r>
          </a:p>
        </p:txBody>
      </p:sp>
      <p:sp>
        <p:nvSpPr>
          <p:cNvPr id="70662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뷰와 뷰의 크기속성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0663" name="_x43383728" descr="P02_S001_0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2371725"/>
            <a:ext cx="1924050" cy="323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4" name="_x190126200" descr="P02_S001_05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4038" y="2376488"/>
            <a:ext cx="1936750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5" name="_x191511872" descr="P02_S001_05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0988" y="2378075"/>
            <a:ext cx="1951037" cy="322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6" name="_x193426824" descr="P02_S001_05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91425" y="2381250"/>
            <a:ext cx="1924050" cy="321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7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68" name="내용 개체 틀 2"/>
          <p:cNvSpPr txBox="1">
            <a:spLocks/>
          </p:cNvSpPr>
          <p:nvPr/>
        </p:nvSpPr>
        <p:spPr bwMode="auto">
          <a:xfrm>
            <a:off x="463550" y="1125538"/>
            <a:ext cx="78581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kumimoji="0" lang="en-US" altLang="ko-KR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match_parent</a:t>
            </a:r>
            <a:r>
              <a:rPr kumimoji="0"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와 </a:t>
            </a:r>
            <a:r>
              <a:rPr kumimoji="0" lang="en-US" altLang="ko-KR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wrap_content </a:t>
            </a:r>
            <a:r>
              <a:rPr kumimoji="0"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적용 상태를 확실하게 구분할 수 있음</a:t>
            </a:r>
            <a:endParaRPr kumimoji="0" lang="en-US" altLang="ko-KR" sz="18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57029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5746445" cy="369332"/>
          </a:xfrm>
        </p:spPr>
        <p:txBody>
          <a:bodyPr/>
          <a:lstStyle/>
          <a:p>
            <a:r>
              <a:rPr lang="ko-KR" altLang="en-US" smtClean="0">
                <a:effectLst/>
              </a:rPr>
              <a:t>프래그먼트의 교체 </a:t>
            </a:r>
            <a:r>
              <a:rPr lang="en-US" altLang="ko-KR" smtClean="0">
                <a:effectLst/>
              </a:rPr>
              <a:t>– MainFragment.java</a:t>
            </a:r>
            <a:endParaRPr lang="ko-KR" altLang="en-US" smtClean="0">
              <a:effectLst/>
            </a:endParaRPr>
          </a:p>
        </p:txBody>
      </p:sp>
      <p:sp>
        <p:nvSpPr>
          <p:cNvPr id="257030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-윤고딕120" pitchFamily="18" charset="-127"/>
              </a:rPr>
              <a:t>9. </a:t>
            </a:r>
            <a:r>
              <a:rPr kumimoji="0" lang="ko-KR" altLang="en-US" b="1">
                <a:solidFill>
                  <a:srgbClr val="7C3B06"/>
                </a:solidFill>
                <a:latin typeface="-윤고딕120" pitchFamily="18" charset="-127"/>
              </a:rPr>
              <a:t>프래그먼트</a:t>
            </a:r>
            <a:endParaRPr kumimoji="0" lang="en-US" altLang="ko-KR" b="1">
              <a:solidFill>
                <a:srgbClr val="7C3B06"/>
              </a:solidFill>
              <a:latin typeface="-윤고딕120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52400" y="152400"/>
            <a:ext cx="10287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pic>
        <p:nvPicPr>
          <p:cNvPr id="257032" name="그림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050" y="1160463"/>
            <a:ext cx="1446213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7033" name="그림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5663" y="1168400"/>
            <a:ext cx="1443037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7034" name="그림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3638" y="1976438"/>
            <a:ext cx="637222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3924300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코드에서 프래그먼트 추가하기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251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254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메뉴 프래그먼트를 위한 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파일 만들고 화면 구성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1255" name="_x177899920" descr="P02_S004_0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866900"/>
            <a:ext cx="7608888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81013" y="1412875"/>
            <a:ext cx="9505950" cy="50641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class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MenuFragment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extends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Fragment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@Nullable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@Override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 onCreateView(LayoutInflater inflater, </a:t>
            </a: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@Nullable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ViewGroup container, </a:t>
            </a:r>
            <a:endParaRPr lang="ko-KR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                                     @Nullable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Bundle savedInstanceState)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ViewGroup rootView = (ViewGroup) inflater.inflate(R.layout.</a:t>
            </a:r>
            <a:r>
              <a:rPr lang="en-US" altLang="ko-KR" b="1" i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fragment_menu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container,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false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endParaRPr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      Button button = (Button) rootView.findViewById(R.id.</a:t>
            </a:r>
            <a:r>
              <a:rPr lang="en-US" altLang="ko-KR" b="1" i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button.setOnClickListener(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new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View.OnClickListener()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    </a:t>
            </a: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@Override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void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onClick(View v)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MainActivity activity = (MainActivity) getActivity();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activity.onFragmentChanged(</a:t>
            </a:r>
            <a:r>
              <a:rPr lang="en-US" altLang="ko-KR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return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rootView;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3924300" cy="369887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코드에서 프래그먼트 추가하기</a:t>
            </a:r>
          </a:p>
        </p:txBody>
      </p:sp>
      <p:sp>
        <p:nvSpPr>
          <p:cNvPr id="18330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3303" name="내용 개체 틀 2"/>
          <p:cNvSpPr txBox="1">
            <a:spLocks/>
          </p:cNvSpPr>
          <p:nvPr/>
        </p:nvSpPr>
        <p:spPr bwMode="auto">
          <a:xfrm>
            <a:off x="534988" y="9477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 소스 코드 입력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81013" y="1412875"/>
            <a:ext cx="9505950" cy="50641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class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MainActivity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extends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AppCompatActivity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MainFragment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mainFragment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MenuFragment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menuFragment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protected void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onCreate(Bundle savedInstanceState)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…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mainFragment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= (MainFragment) getSupportFragmentManager().findFragmentById(R.id.</a:t>
            </a:r>
            <a:r>
              <a:rPr lang="en-US" altLang="ko-KR" b="1" i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mainFragment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menuFragment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=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new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MenuFragment();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void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onFragmentChanged(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index)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if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(index == </a:t>
            </a:r>
            <a:r>
              <a:rPr lang="en-US" altLang="ko-KR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getSupportFragmentManager().beginTransaction().replace(R.id.</a:t>
            </a:r>
            <a:r>
              <a:rPr lang="en-US" altLang="ko-KR" b="1" i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container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menuFragment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).commit();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else if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(index == </a:t>
            </a:r>
            <a:r>
              <a:rPr lang="en-US" altLang="ko-KR" dirty="0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getSupportFragmentManager().beginTransaction().replace(R.id.</a:t>
            </a:r>
            <a:r>
              <a:rPr lang="en-US" altLang="ko-KR" b="1" i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container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mainFragment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).commit();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3924300" cy="369887"/>
          </a:xfrm>
        </p:spPr>
        <p:txBody>
          <a:bodyPr/>
          <a:lstStyle/>
          <a:p>
            <a:pPr>
              <a:defRPr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코드에서 프래그먼트 추가하기</a:t>
            </a:r>
          </a:p>
        </p:txBody>
      </p:sp>
      <p:sp>
        <p:nvSpPr>
          <p:cNvPr id="185348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351" name="내용 개체 틀 2"/>
          <p:cNvSpPr txBox="1">
            <a:spLocks/>
          </p:cNvSpPr>
          <p:nvPr/>
        </p:nvSpPr>
        <p:spPr bwMode="auto">
          <a:xfrm>
            <a:off x="534988" y="9477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 코드에서 프래그먼트 매니저 사용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59077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4943475" cy="369887"/>
          </a:xfrm>
        </p:spPr>
        <p:txBody>
          <a:bodyPr/>
          <a:lstStyle/>
          <a:p>
            <a:r>
              <a:rPr lang="ko-KR" altLang="en-US" smtClean="0">
                <a:effectLst/>
              </a:rPr>
              <a:t>액티비티와 프래그먼트 간 의사소통</a:t>
            </a:r>
          </a:p>
        </p:txBody>
      </p:sp>
      <p:sp>
        <p:nvSpPr>
          <p:cNvPr id="259078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-윤고딕120" pitchFamily="18" charset="-127"/>
              </a:rPr>
              <a:t>9. </a:t>
            </a:r>
            <a:r>
              <a:rPr kumimoji="0" lang="ko-KR" altLang="en-US" b="1">
                <a:solidFill>
                  <a:srgbClr val="7C3B06"/>
                </a:solidFill>
                <a:latin typeface="-윤고딕120" pitchFamily="18" charset="-127"/>
              </a:rPr>
              <a:t>프래그먼트</a:t>
            </a:r>
            <a:endParaRPr kumimoji="0" lang="en-US" altLang="ko-KR" b="1">
              <a:solidFill>
                <a:srgbClr val="7C3B06"/>
              </a:solidFill>
              <a:latin typeface="-윤고딕120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16100" y="3438525"/>
            <a:ext cx="1763713" cy="23399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816725" y="3509963"/>
            <a:ext cx="1584325" cy="2160587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6888163" y="3581400"/>
            <a:ext cx="1428750" cy="28575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ko-KR" altLang="en-US" sz="1100" b="1" dirty="0"/>
              <a:t>화면 </a:t>
            </a:r>
            <a:r>
              <a:rPr lang="en-US" altLang="ko-KR" sz="1100" b="1" dirty="0"/>
              <a:t>#1</a:t>
            </a:r>
            <a:endParaRPr lang="ko-KR" altLang="en-US" sz="1100" b="1"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6173788" y="3867150"/>
            <a:ext cx="571500" cy="346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추가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1909763" y="5795963"/>
            <a:ext cx="1571625" cy="346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메인 액티비티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</p:txBody>
      </p:sp>
      <p:sp>
        <p:nvSpPr>
          <p:cNvPr id="44" name="AutoShape 43"/>
          <p:cNvSpPr>
            <a:spLocks noChangeArrowheads="1"/>
          </p:cNvSpPr>
          <p:nvPr/>
        </p:nvSpPr>
        <p:spPr bwMode="auto">
          <a:xfrm>
            <a:off x="4030663" y="3581400"/>
            <a:ext cx="785812" cy="2043113"/>
          </a:xfrm>
          <a:prstGeom prst="roundRect">
            <a:avLst>
              <a:gd name="adj" fmla="val 6148"/>
            </a:avLst>
          </a:prstGeom>
          <a:solidFill>
            <a:srgbClr val="91B6DB"/>
          </a:solidFill>
          <a:ln w="15875" algn="ctr">
            <a:solidFill>
              <a:schemeClr val="bg1"/>
            </a:solidFill>
            <a:round/>
            <a:headEnd/>
            <a:tailEnd/>
          </a:ln>
          <a:effectLst>
            <a:outerShdw dist="28398" dir="3806097" algn="ctr" rotWithShape="0">
              <a:srgbClr val="A7C5E3"/>
            </a:outerShdw>
          </a:effectLst>
        </p:spPr>
        <p:txBody>
          <a:bodyPr wrap="none" anchor="ctr"/>
          <a:lstStyle/>
          <a:p>
            <a:pPr algn="ctr" eaLnBrk="1" fontAlgn="b" latinLnBrk="1" hangingPunct="1">
              <a:defRPr/>
            </a:pPr>
            <a:endParaRPr lang="ko-KR" altLang="en-US" sz="1200" b="1" dirty="0">
              <a:solidFill>
                <a:schemeClr val="bg1"/>
              </a:solidFill>
              <a:latin typeface="+mn-ea"/>
              <a:ea typeface="굴림" charset="-127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3816350" y="5653088"/>
            <a:ext cx="1285875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프래그먼트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매니저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</p:txBody>
      </p:sp>
      <p:cxnSp>
        <p:nvCxnSpPr>
          <p:cNvPr id="46" name="꺾인 연결선 45"/>
          <p:cNvCxnSpPr>
            <a:stCxn id="44" idx="1"/>
            <a:endCxn id="24" idx="3"/>
          </p:cNvCxnSpPr>
          <p:nvPr/>
        </p:nvCxnSpPr>
        <p:spPr>
          <a:xfrm rot="10800000" flipV="1">
            <a:off x="3579813" y="4608513"/>
            <a:ext cx="450850" cy="0"/>
          </a:xfrm>
          <a:prstGeom prst="bentConnector3">
            <a:avLst>
              <a:gd name="adj1" fmla="val 50000"/>
            </a:avLst>
          </a:prstGeom>
          <a:ln w="28575">
            <a:solidFill>
              <a:srgbClr val="F20000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 bwMode="auto">
          <a:xfrm>
            <a:off x="1887538" y="4451350"/>
            <a:ext cx="1928812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rgbClr val="7C3B06"/>
                </a:solidFill>
                <a:latin typeface="+mn-ea"/>
                <a:ea typeface="+mn-ea"/>
              </a:rPr>
              <a:t>(1) </a:t>
            </a: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매니저 참조하기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rgbClr val="7C3B06"/>
                </a:solidFill>
                <a:latin typeface="+mn-ea"/>
                <a:ea typeface="+mn-ea"/>
              </a:rPr>
              <a:t>getFragmentManager()</a:t>
            </a:r>
          </a:p>
        </p:txBody>
      </p:sp>
      <p:sp>
        <p:nvSpPr>
          <p:cNvPr id="48" name="AutoShape 43"/>
          <p:cNvSpPr>
            <a:spLocks noChangeArrowheads="1"/>
          </p:cNvSpPr>
          <p:nvPr/>
        </p:nvSpPr>
        <p:spPr bwMode="auto">
          <a:xfrm>
            <a:off x="5387975" y="3597275"/>
            <a:ext cx="785813" cy="2043113"/>
          </a:xfrm>
          <a:prstGeom prst="roundRect">
            <a:avLst>
              <a:gd name="adj" fmla="val 6148"/>
            </a:avLst>
          </a:prstGeom>
          <a:solidFill>
            <a:srgbClr val="91B6DB"/>
          </a:solidFill>
          <a:ln w="15875" algn="ctr">
            <a:solidFill>
              <a:schemeClr val="bg1"/>
            </a:solidFill>
            <a:round/>
            <a:headEnd/>
            <a:tailEnd/>
          </a:ln>
          <a:effectLst>
            <a:outerShdw dist="28398" dir="3806097" algn="ctr" rotWithShape="0">
              <a:srgbClr val="A7C5E3"/>
            </a:outerShdw>
          </a:effectLst>
        </p:spPr>
        <p:txBody>
          <a:bodyPr wrap="none" anchor="ctr"/>
          <a:lstStyle/>
          <a:p>
            <a:pPr algn="ctr" eaLnBrk="1" fontAlgn="b" latinLnBrk="1" hangingPunct="1">
              <a:defRPr/>
            </a:pPr>
            <a:endParaRPr lang="ko-KR" altLang="en-US" sz="1200" b="1" dirty="0">
              <a:solidFill>
                <a:schemeClr val="bg1"/>
              </a:solidFill>
              <a:latin typeface="+mn-ea"/>
              <a:ea typeface="굴림" charset="-127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5173663" y="5653088"/>
            <a:ext cx="1285875" cy="312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트랜젝션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</p:txBody>
      </p:sp>
      <p:cxnSp>
        <p:nvCxnSpPr>
          <p:cNvPr id="50" name="꺾인 연결선 49"/>
          <p:cNvCxnSpPr/>
          <p:nvPr/>
        </p:nvCxnSpPr>
        <p:spPr>
          <a:xfrm rot="10800000">
            <a:off x="4838700" y="4224338"/>
            <a:ext cx="549275" cy="1587"/>
          </a:xfrm>
          <a:prstGeom prst="bentConnector3">
            <a:avLst>
              <a:gd name="adj1" fmla="val 50000"/>
            </a:avLst>
          </a:prstGeom>
          <a:ln w="28575">
            <a:solidFill>
              <a:srgbClr val="F20000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 bwMode="auto">
          <a:xfrm>
            <a:off x="4530725" y="3009900"/>
            <a:ext cx="1928813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rgbClr val="7C3B06"/>
                </a:solidFill>
                <a:latin typeface="+mn-ea"/>
                <a:ea typeface="+mn-ea"/>
              </a:rPr>
              <a:t>(2) </a:t>
            </a: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트랜젝션 시작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rgbClr val="7C3B06"/>
                </a:solidFill>
                <a:latin typeface="+mn-ea"/>
                <a:ea typeface="+mn-ea"/>
              </a:rPr>
              <a:t>beginTransaction()</a:t>
            </a:r>
          </a:p>
        </p:txBody>
      </p:sp>
      <p:cxnSp>
        <p:nvCxnSpPr>
          <p:cNvPr id="52" name="꺾인 연결선 51"/>
          <p:cNvCxnSpPr/>
          <p:nvPr/>
        </p:nvCxnSpPr>
        <p:spPr>
          <a:xfrm rot="10800000" flipH="1">
            <a:off x="4846638" y="4797425"/>
            <a:ext cx="549275" cy="0"/>
          </a:xfrm>
          <a:prstGeom prst="bentConnector3">
            <a:avLst>
              <a:gd name="adj1" fmla="val 50000"/>
            </a:avLst>
          </a:prstGeom>
          <a:ln w="28575">
            <a:solidFill>
              <a:srgbClr val="F20000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4767263" y="4981575"/>
            <a:ext cx="1928812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rgbClr val="7C3B06"/>
                </a:solidFill>
                <a:latin typeface="+mn-ea"/>
                <a:ea typeface="+mn-ea"/>
              </a:rPr>
              <a:t>(3) </a:t>
            </a: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트랜젝션 실행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rgbClr val="7C3B06"/>
                </a:solidFill>
                <a:latin typeface="+mn-ea"/>
                <a:ea typeface="+mn-ea"/>
              </a:rPr>
              <a:t>commit()</a:t>
            </a:r>
          </a:p>
        </p:txBody>
      </p:sp>
      <p:cxnSp>
        <p:nvCxnSpPr>
          <p:cNvPr id="54" name="꺾인 연결선 53"/>
          <p:cNvCxnSpPr/>
          <p:nvPr/>
        </p:nvCxnSpPr>
        <p:spPr>
          <a:xfrm rot="10800000">
            <a:off x="6173788" y="3795713"/>
            <a:ext cx="549275" cy="1587"/>
          </a:xfrm>
          <a:prstGeom prst="bentConnector3">
            <a:avLst>
              <a:gd name="adj1" fmla="val 50000"/>
            </a:avLst>
          </a:prstGeom>
          <a:ln w="28575">
            <a:solidFill>
              <a:srgbClr val="F20000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 bwMode="auto">
          <a:xfrm>
            <a:off x="6173788" y="4367213"/>
            <a:ext cx="571500" cy="312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삭제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</p:txBody>
      </p:sp>
      <p:cxnSp>
        <p:nvCxnSpPr>
          <p:cNvPr id="56" name="꺾인 연결선 55"/>
          <p:cNvCxnSpPr/>
          <p:nvPr/>
        </p:nvCxnSpPr>
        <p:spPr>
          <a:xfrm rot="10800000">
            <a:off x="6173788" y="4295775"/>
            <a:ext cx="549275" cy="1588"/>
          </a:xfrm>
          <a:prstGeom prst="bentConnector3">
            <a:avLst>
              <a:gd name="adj1" fmla="val 50000"/>
            </a:avLst>
          </a:prstGeom>
          <a:ln w="28575">
            <a:solidFill>
              <a:srgbClr val="F20000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 bwMode="auto">
          <a:xfrm>
            <a:off x="6173788" y="4845050"/>
            <a:ext cx="571500" cy="3127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교체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</p:txBody>
      </p:sp>
      <p:cxnSp>
        <p:nvCxnSpPr>
          <p:cNvPr id="58" name="꺾인 연결선 57"/>
          <p:cNvCxnSpPr/>
          <p:nvPr/>
        </p:nvCxnSpPr>
        <p:spPr>
          <a:xfrm rot="10800000">
            <a:off x="6173788" y="4773613"/>
            <a:ext cx="549275" cy="1587"/>
          </a:xfrm>
          <a:prstGeom prst="bentConnector3">
            <a:avLst>
              <a:gd name="adj1" fmla="val 50000"/>
            </a:avLst>
          </a:prstGeom>
          <a:ln w="28575">
            <a:solidFill>
              <a:srgbClr val="F20000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 bwMode="auto">
          <a:xfrm>
            <a:off x="6959600" y="5724525"/>
            <a:ext cx="1285875" cy="3127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srgbClr val="7C3B06"/>
                </a:solidFill>
                <a:latin typeface="+mn-ea"/>
                <a:ea typeface="+mn-ea"/>
              </a:rPr>
              <a:t>프래그먼트</a:t>
            </a:r>
            <a:endParaRPr kumimoji="0" lang="en-US" altLang="ko-KR" sz="1100" b="1" dirty="0">
              <a:solidFill>
                <a:srgbClr val="7C3B06"/>
              </a:solidFill>
              <a:latin typeface="+mn-ea"/>
              <a:ea typeface="+mn-ea"/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6173788" y="5300663"/>
            <a:ext cx="571500" cy="314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rgbClr val="7C3B06"/>
                </a:solidFill>
                <a:latin typeface="+mn-ea"/>
                <a:ea typeface="+mn-ea"/>
              </a:rPr>
              <a:t>…</a:t>
            </a:r>
          </a:p>
        </p:txBody>
      </p:sp>
      <p:cxnSp>
        <p:nvCxnSpPr>
          <p:cNvPr id="61" name="꺾인 연결선 60"/>
          <p:cNvCxnSpPr/>
          <p:nvPr/>
        </p:nvCxnSpPr>
        <p:spPr>
          <a:xfrm rot="10800000">
            <a:off x="6173788" y="5229225"/>
            <a:ext cx="549275" cy="1588"/>
          </a:xfrm>
          <a:prstGeom prst="bentConnector3">
            <a:avLst>
              <a:gd name="adj1" fmla="val 50000"/>
            </a:avLst>
          </a:prstGeom>
          <a:ln w="28575">
            <a:solidFill>
              <a:srgbClr val="F20000"/>
            </a:solidFill>
            <a:headEnd type="triangl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 bwMode="auto">
          <a:xfrm>
            <a:off x="3579813" y="4159250"/>
            <a:ext cx="357187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①</a:t>
            </a:r>
          </a:p>
        </p:txBody>
      </p:sp>
      <p:sp>
        <p:nvSpPr>
          <p:cNvPr id="63" name="TextBox 62"/>
          <p:cNvSpPr txBox="1"/>
          <p:nvPr/>
        </p:nvSpPr>
        <p:spPr bwMode="auto">
          <a:xfrm>
            <a:off x="4887913" y="3752850"/>
            <a:ext cx="357187" cy="414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②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5030788" y="4357688"/>
            <a:ext cx="357187" cy="4127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rgbClr val="FF0000"/>
                </a:solidFill>
                <a:latin typeface="+mn-ea"/>
              </a:rPr>
              <a:t>④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6245225" y="3324225"/>
            <a:ext cx="357188" cy="414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rgbClr val="FF0000"/>
                </a:solidFill>
                <a:latin typeface="+mn-ea"/>
              </a:rPr>
              <a:t>③</a:t>
            </a:r>
          </a:p>
        </p:txBody>
      </p:sp>
      <p:sp>
        <p:nvSpPr>
          <p:cNvPr id="66" name="내용 개체 틀 2"/>
          <p:cNvSpPr txBox="1">
            <a:spLocks/>
          </p:cNvSpPr>
          <p:nvPr/>
        </p:nvSpPr>
        <p:spPr bwMode="auto">
          <a:xfrm>
            <a:off x="534988" y="981075"/>
            <a:ext cx="9394825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 dirty="0"/>
              <a:t>프래그먼트 처리 순서</a:t>
            </a:r>
            <a:endParaRPr lang="en-US" altLang="ko-KR" sz="1800" b="1" dirty="0"/>
          </a:p>
          <a:p>
            <a:pPr marL="517525" indent="-342900" latinLnBrk="1">
              <a:lnSpc>
                <a:spcPct val="120000"/>
              </a:lnSpc>
              <a:spcAft>
                <a:spcPct val="25000"/>
              </a:spcAft>
              <a:buFontTx/>
              <a:buAutoNum type="arabicParenBoth"/>
              <a:defRPr/>
            </a:pPr>
            <a:r>
              <a:rPr lang="ko-KR" altLang="en-US" sz="1600" dirty="0"/>
              <a:t>프래그먼트 매니저 객체 참조</a:t>
            </a:r>
            <a:endParaRPr lang="en-US" altLang="ko-KR" sz="1600" dirty="0"/>
          </a:p>
          <a:p>
            <a:pPr marL="517525" indent="-342900" latinLnBrk="1">
              <a:lnSpc>
                <a:spcPct val="120000"/>
              </a:lnSpc>
              <a:spcAft>
                <a:spcPct val="25000"/>
              </a:spcAft>
              <a:buFontTx/>
              <a:buAutoNum type="arabicParenBoth"/>
              <a:defRPr/>
            </a:pPr>
            <a:r>
              <a:rPr kumimoji="0" lang="ko-KR" altLang="en-US" sz="1600" dirty="0">
                <a:cs typeface="Tahoma" pitchFamily="34" charset="0"/>
              </a:rPr>
              <a:t>트랜젝션 시작</a:t>
            </a:r>
            <a:endParaRPr kumimoji="0" lang="en-US" altLang="ko-KR" sz="1600" dirty="0">
              <a:cs typeface="Tahoma" pitchFamily="34" charset="0"/>
            </a:endParaRPr>
          </a:p>
          <a:p>
            <a:pPr marL="517525" indent="-342900" latinLnBrk="1">
              <a:lnSpc>
                <a:spcPct val="120000"/>
              </a:lnSpc>
              <a:spcAft>
                <a:spcPct val="25000"/>
              </a:spcAft>
              <a:buFontTx/>
              <a:buAutoNum type="arabicParenBoth"/>
              <a:defRPr/>
            </a:pPr>
            <a:r>
              <a:rPr kumimoji="0" lang="ko-KR" altLang="en-US" sz="1600" dirty="0">
                <a:cs typeface="Tahoma" pitchFamily="34" charset="0"/>
              </a:rPr>
              <a:t>프래그먼트의 추가</a:t>
            </a:r>
            <a:r>
              <a:rPr kumimoji="0" lang="en-US" altLang="ko-KR" sz="1600" dirty="0">
                <a:cs typeface="Tahoma" pitchFamily="34" charset="0"/>
              </a:rPr>
              <a:t>, </a:t>
            </a:r>
            <a:r>
              <a:rPr kumimoji="0" lang="ko-KR" altLang="en-US" sz="1600" dirty="0">
                <a:cs typeface="Tahoma" pitchFamily="34" charset="0"/>
              </a:rPr>
              <a:t>삭제 또는 교체</a:t>
            </a:r>
            <a:endParaRPr kumimoji="0" lang="en-US" altLang="ko-KR" sz="1600" dirty="0">
              <a:cs typeface="Tahoma" pitchFamily="34" charset="0"/>
            </a:endParaRPr>
          </a:p>
          <a:p>
            <a:pPr marL="517525" indent="-342900" latinLnBrk="1">
              <a:lnSpc>
                <a:spcPct val="120000"/>
              </a:lnSpc>
              <a:spcAft>
                <a:spcPct val="25000"/>
              </a:spcAft>
              <a:buFontTx/>
              <a:buAutoNum type="arabicParenBoth"/>
              <a:defRPr/>
            </a:pPr>
            <a:r>
              <a:rPr kumimoji="0" lang="ko-KR" altLang="en-US" sz="1600" dirty="0">
                <a:cs typeface="Tahoma" pitchFamily="34" charset="0"/>
              </a:rPr>
              <a:t>트랜젝션 커밋 </a:t>
            </a:r>
            <a:r>
              <a:rPr kumimoji="0" lang="en-US" altLang="ko-KR" sz="1600" dirty="0">
                <a:cs typeface="Tahoma" pitchFamily="34" charset="0"/>
              </a:rPr>
              <a:t>(commit)</a:t>
            </a:r>
            <a:endParaRPr kumimoji="0" lang="ko-KR" altLang="en-US" sz="1600" dirty="0">
              <a:cs typeface="Tahoma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2971800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프래그먼트의 수명주기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491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프래그먼트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152400" y="2254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494" name="내용 개체 틀 2"/>
          <p:cNvSpPr txBox="1">
            <a:spLocks/>
          </p:cNvSpPr>
          <p:nvPr/>
        </p:nvSpPr>
        <p:spPr bwMode="auto">
          <a:xfrm>
            <a:off x="534988" y="9477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독립적인 상태 유지를 위해 수명주기 메소드를 제공함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1495" name="_x177899680" descr="P02-C02-2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1558925"/>
            <a:ext cx="5637213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8600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601" name="Rectangle 3"/>
          <p:cNvSpPr>
            <a:spLocks noChangeArrowheads="1"/>
          </p:cNvSpPr>
          <p:nvPr/>
        </p:nvSpPr>
        <p:spPr bwMode="auto">
          <a:xfrm>
            <a:off x="967036" y="2741613"/>
            <a:ext cx="108012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 smtClean="0">
                <a:solidFill>
                  <a:srgbClr val="FFFF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14.</a:t>
            </a:r>
            <a:endParaRPr lang="en-US" altLang="ko-KR" sz="4800" i="1">
              <a:solidFill>
                <a:srgbClr val="FFFF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38602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웹 브라우저 사용하기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8612" name="TextBox 31"/>
          <p:cNvSpPr txBox="1">
            <a:spLocks noChangeArrowheads="1"/>
          </p:cNvSpPr>
          <p:nvPr/>
        </p:nvSpPr>
        <p:spPr bwMode="auto">
          <a:xfrm>
            <a:off x="0" y="0"/>
            <a:ext cx="50720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둘째 마당 </a:t>
            </a: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CH4.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위젯과 이벤트 활용하기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714375" y="2428875"/>
            <a:ext cx="8929688" cy="928688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&lt;uses-permission android:name="android.permission.INTERNET" /&gt;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9450" y="3500438"/>
            <a:ext cx="8928100" cy="2952750"/>
          </a:xfrm>
          <a:prstGeom prst="roundRect">
            <a:avLst>
              <a:gd name="adj" fmla="val 4578"/>
            </a:avLst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0644" name="TextBox 2"/>
          <p:cNvSpPr txBox="1">
            <a:spLocks noChangeArrowheads="1"/>
          </p:cNvSpPr>
          <p:nvPr/>
        </p:nvSpPr>
        <p:spPr bwMode="auto">
          <a:xfrm>
            <a:off x="822325" y="3624263"/>
            <a:ext cx="90011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90500" indent="-1905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0" lang="ko-KR" altLang="en-US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웹브라우저는 크롬 브라우저 내장</a:t>
            </a:r>
            <a:endParaRPr kumimoji="0" lang="en-US" altLang="ko-KR" sz="1800"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0" lang="en-US" altLang="ko-KR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  <a:sym typeface="Wingdings" panose="05000000000000000000" pitchFamily="2" charset="2"/>
              </a:rPr>
              <a:t>HTML5 </a:t>
            </a:r>
            <a:r>
              <a:rPr kumimoji="0" lang="ko-KR" altLang="en-US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  <a:sym typeface="Wingdings" panose="05000000000000000000" pitchFamily="2" charset="2"/>
              </a:rPr>
              <a:t>표준 태그들을 이용한 기능이 지속적으로 추가되고 있음</a:t>
            </a:r>
            <a:endParaRPr kumimoji="0" lang="en-US" altLang="ko-KR" sz="1800"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웹브라우저를 앱 안에 넣고 싶은 경우에는 웹뷰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(WebView)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를 사용하면 되는데 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XML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레이아웃에서는 </a:t>
            </a:r>
            <a:r>
              <a:rPr lang="en-US" altLang="ko-KR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&lt;WebView&gt; </a:t>
            </a:r>
            <a:r>
              <a: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  <a:cs typeface="Tahoma" panose="020B0604030504040204" pitchFamily="34" charset="0"/>
              </a:rPr>
              <a:t>태그로 정의함</a:t>
            </a:r>
            <a:endParaRPr kumimoji="0" lang="ko-KR" altLang="en-US" sz="1800"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kumimoji="0" lang="en-US" altLang="ko-KR" sz="1800">
              <a:latin typeface="나눔고딕" panose="020D0604000000000000" pitchFamily="50" charset="-127"/>
              <a:ea typeface="나눔고딕" panose="020D0604000000000000" pitchFamily="50" charset="-127"/>
              <a:cs typeface="Tahoma" panose="020B060403050404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8675" y="201613"/>
            <a:ext cx="2682875" cy="369887"/>
          </a:xfrm>
        </p:spPr>
        <p:txBody>
          <a:bodyPr/>
          <a:lstStyle/>
          <a:p>
            <a:pPr>
              <a:defRPr/>
            </a:pP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웹브라우저 사용하기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0646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브라우저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14375" y="973138"/>
            <a:ext cx="8929688" cy="138430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&lt;WebView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…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/&gt;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019353" cy="369332"/>
          </a:xfrm>
        </p:spPr>
        <p:txBody>
          <a:bodyPr/>
          <a:lstStyle/>
          <a:p>
            <a:r>
              <a:rPr lang="en-US" altLang="ko-KR" smtClean="0"/>
              <a:t>WebView</a:t>
            </a:r>
            <a:r>
              <a:rPr lang="ko-KR" altLang="en-US" smtClean="0"/>
              <a:t>의 기본설정</a:t>
            </a: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683036"/>
              </p:ext>
            </p:extLst>
          </p:nvPr>
        </p:nvGraphicFramePr>
        <p:xfrm>
          <a:off x="318964" y="1196752"/>
          <a:ext cx="9433048" cy="3064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1800410792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xmlns="" val="1333539965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메서드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8338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setSaveFormData</a:t>
                      </a:r>
                    </a:p>
                    <a:p>
                      <a:pPr latinLnBrk="1"/>
                      <a:r>
                        <a:rPr lang="en-US" altLang="ko-KR" smtClean="0"/>
                        <a:t>(boolean)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HTML</a:t>
                      </a:r>
                      <a:r>
                        <a:rPr lang="ko-KR" altLang="en-US" sz="1600" smtClean="0"/>
                        <a:t>의 </a:t>
                      </a:r>
                      <a:r>
                        <a:rPr lang="en-US" altLang="ko-KR" sz="1600" smtClean="0"/>
                        <a:t>Form</a:t>
                      </a:r>
                      <a:r>
                        <a:rPr lang="ko-KR" altLang="en-US" sz="1600" smtClean="0"/>
                        <a:t>에 입력했던 내용들 중에서 비밀번호를 제외한 내용들을 다음번 입력시에 활용하기 위해서 저장할지에 대한 여부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2282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setSavePassword</a:t>
                      </a:r>
                    </a:p>
                    <a:p>
                      <a:pPr latinLnBrk="1"/>
                      <a:r>
                        <a:rPr lang="en-US" altLang="ko-KR" smtClean="0"/>
                        <a:t>(boolean)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HTML</a:t>
                      </a:r>
                      <a:r>
                        <a:rPr lang="ko-KR" altLang="en-US" sz="1600" smtClean="0"/>
                        <a:t>의 </a:t>
                      </a:r>
                      <a:r>
                        <a:rPr lang="en-US" altLang="ko-KR" sz="1600" smtClean="0"/>
                        <a:t>Form</a:t>
                      </a:r>
                      <a:r>
                        <a:rPr lang="ko-KR" altLang="en-US" sz="1600" smtClean="0"/>
                        <a:t>에 입력했던 내용들 중에서 비밀번호값을 다음번 입력시에 활용하기 위해서 저장할지에 대한 여부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9809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setSupportZoom</a:t>
                      </a:r>
                    </a:p>
                    <a:p>
                      <a:pPr latinLnBrk="1"/>
                      <a:r>
                        <a:rPr lang="en-US" altLang="ko-KR" smtClean="0"/>
                        <a:t>(boolean)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두 손가락으로 화면을 확대</a:t>
                      </a:r>
                      <a:r>
                        <a:rPr lang="en-US" altLang="ko-KR" sz="1600" smtClean="0"/>
                        <a:t>/</a:t>
                      </a:r>
                      <a:r>
                        <a:rPr lang="ko-KR" altLang="en-US" sz="1600" smtClean="0"/>
                        <a:t>축소 하는 기능을 사용할지에 대한 여부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411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setJavascriptEnabled(boolean)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smtClean="0"/>
                        <a:t>HTML </a:t>
                      </a:r>
                      <a:r>
                        <a:rPr lang="ko-KR" altLang="en-US" sz="1600" smtClean="0"/>
                        <a:t>안에서 </a:t>
                      </a:r>
                      <a:r>
                        <a:rPr lang="en-US" altLang="ko-KR" sz="1600" smtClean="0"/>
                        <a:t>Javascript</a:t>
                      </a:r>
                      <a:r>
                        <a:rPr lang="ko-KR" altLang="en-US" sz="1600" smtClean="0"/>
                        <a:t>를 허용할지 여부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9404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5819"/>
      </p:ext>
    </p:extLst>
  </p:cSld>
  <p:clrMapOvr>
    <a:masterClrMapping/>
  </p:clrMapOvr>
  <p:transition>
    <p:dissolv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246979" cy="369332"/>
          </a:xfrm>
        </p:spPr>
        <p:txBody>
          <a:bodyPr/>
          <a:lstStyle/>
          <a:p>
            <a:r>
              <a:rPr lang="en-US" altLang="ko-KR" smtClean="0"/>
              <a:t>WebViewClient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69193"/>
              </p:ext>
            </p:extLst>
          </p:nvPr>
        </p:nvGraphicFramePr>
        <p:xfrm>
          <a:off x="256400" y="3140968"/>
          <a:ext cx="9793089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6849">
                  <a:extLst>
                    <a:ext uri="{9D8B030D-6E8A-4147-A177-3AD203B41FA5}">
                      <a16:colId xmlns:a16="http://schemas.microsoft.com/office/drawing/2014/main" xmlns="" val="199644130"/>
                    </a:ext>
                  </a:extLst>
                </a:gridCol>
                <a:gridCol w="6656240">
                  <a:extLst>
                    <a:ext uri="{9D8B030D-6E8A-4147-A177-3AD203B41FA5}">
                      <a16:colId xmlns:a16="http://schemas.microsoft.com/office/drawing/2014/main" xmlns="" val="4300707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메서드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설명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263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Public Boolean </a:t>
                      </a:r>
                      <a:r>
                        <a:rPr lang="en-US" altLang="ko-KR" b="1" dirty="0" err="1" smtClean="0">
                          <a:solidFill>
                            <a:srgbClr val="FF0000"/>
                          </a:solidFill>
                        </a:rPr>
                        <a:t>shouldOverrideUrlLoading</a:t>
                      </a:r>
                      <a:endParaRPr lang="en-US" altLang="ko-KR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WebView</a:t>
                      </a:r>
                      <a:r>
                        <a:rPr lang="en-US" altLang="ko-KR" baseline="0" dirty="0" smtClean="0"/>
                        <a:t> view, String </a:t>
                      </a:r>
                      <a:r>
                        <a:rPr lang="en-US" altLang="ko-KR" baseline="0" dirty="0" err="1" smtClean="0"/>
                        <a:t>url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사용자가 </a:t>
                      </a:r>
                      <a:r>
                        <a:rPr lang="en-US" altLang="ko-KR" sz="1600" dirty="0" smtClean="0"/>
                        <a:t>html</a:t>
                      </a:r>
                      <a:r>
                        <a:rPr lang="ko-KR" altLang="en-US" sz="1600" dirty="0" smtClean="0"/>
                        <a:t>페이지의 링크를 클릭하였을 때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자동으로 호출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- </a:t>
                      </a:r>
                      <a:r>
                        <a:rPr lang="en-US" altLang="ko-KR" sz="1600" dirty="0" err="1" smtClean="0"/>
                        <a:t>WebView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컴포넌트 자신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en-US" altLang="ko-KR" sz="1600" dirty="0" smtClean="0"/>
                        <a:t>- </a:t>
                      </a:r>
                      <a:r>
                        <a:rPr lang="ko-KR" altLang="en-US" sz="1600" dirty="0" smtClean="0"/>
                        <a:t>사용자가 클릭한 링크에 지정된 </a:t>
                      </a:r>
                      <a:r>
                        <a:rPr lang="en-US" altLang="ko-KR" sz="1600" dirty="0" err="1" smtClean="0"/>
                        <a:t>url</a:t>
                      </a:r>
                      <a:endParaRPr lang="en-US" altLang="ko-KR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4268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Public void</a:t>
                      </a:r>
                    </a:p>
                    <a:p>
                      <a:pPr latinLnBrk="1"/>
                      <a:r>
                        <a:rPr lang="en-US" altLang="ko-KR" b="1" smtClean="0">
                          <a:solidFill>
                            <a:srgbClr val="FF0000"/>
                          </a:solidFill>
                        </a:rPr>
                        <a:t>onPageStarted</a:t>
                      </a:r>
                    </a:p>
                    <a:p>
                      <a:pPr latinLnBrk="1"/>
                      <a:r>
                        <a:rPr lang="en-US" altLang="ko-KR" smtClean="0"/>
                        <a:t>(WebView view, String url,</a:t>
                      </a:r>
                    </a:p>
                    <a:p>
                      <a:pPr latinLnBrk="1"/>
                      <a:r>
                        <a:rPr lang="en-US" altLang="ko-KR" smtClean="0"/>
                        <a:t>Bitmap favicon)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/>
                        <a:t>일반적으로 이 메서드에서 로딩바를 띄우는 작업을 한다</a:t>
                      </a:r>
                      <a:endParaRPr lang="en-US" altLang="ko-KR" sz="160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smtClean="0"/>
                        <a:t>WebView</a:t>
                      </a:r>
                      <a:r>
                        <a:rPr lang="en-US" altLang="ko-KR" sz="1600" baseline="0" smtClean="0"/>
                        <a:t> </a:t>
                      </a:r>
                      <a:r>
                        <a:rPr lang="ko-KR" altLang="en-US" sz="1600" baseline="0" smtClean="0"/>
                        <a:t>자신</a:t>
                      </a:r>
                      <a:endParaRPr lang="en-US" altLang="ko-KR" sz="1600" baseline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baseline="0" smtClean="0"/>
                        <a:t>사용자가 클릭한 링크에 지정된 </a:t>
                      </a:r>
                      <a:r>
                        <a:rPr lang="en-US" altLang="ko-KR" sz="1600" baseline="0" smtClean="0"/>
                        <a:t>url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baseline="0" smtClean="0"/>
                        <a:t>해당 </a:t>
                      </a:r>
                      <a:r>
                        <a:rPr lang="en-US" altLang="ko-KR" sz="1600" baseline="0" smtClean="0"/>
                        <a:t>html</a:t>
                      </a:r>
                      <a:r>
                        <a:rPr lang="ko-KR" altLang="en-US" sz="1600" baseline="0" smtClean="0"/>
                        <a:t>에서 정의하고 있는 즐겨찾기 아이콘 이미지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3790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Public void</a:t>
                      </a:r>
                    </a:p>
                    <a:p>
                      <a:pPr latinLnBrk="1"/>
                      <a:r>
                        <a:rPr lang="en-US" altLang="ko-KR" b="1" dirty="0" err="1" smtClean="0">
                          <a:solidFill>
                            <a:srgbClr val="FF0000"/>
                          </a:solidFill>
                        </a:rPr>
                        <a:t>onPageFinished</a:t>
                      </a:r>
                      <a:endParaRPr lang="en-US" altLang="ko-KR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WebView</a:t>
                      </a:r>
                      <a:r>
                        <a:rPr lang="en-US" altLang="ko-KR" dirty="0" smtClean="0"/>
                        <a:t> view, String </a:t>
                      </a:r>
                      <a:r>
                        <a:rPr lang="en-US" altLang="ko-KR" dirty="0" err="1" smtClean="0"/>
                        <a:t>url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Html</a:t>
                      </a:r>
                      <a:r>
                        <a:rPr lang="ko-KR" altLang="en-US" sz="1600" dirty="0" smtClean="0"/>
                        <a:t>페이지가 로딩이 종료되면 자동으로 호출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aseline="0" dirty="0" err="1" smtClean="0"/>
                        <a:t>WebView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자신</a:t>
                      </a:r>
                      <a:endParaRPr lang="en-US" altLang="ko-KR" sz="16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baseline="0" dirty="0" smtClean="0"/>
                        <a:t>사용자가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dirty="0" smtClean="0"/>
                        <a:t>클릭한 링크에 지정된 </a:t>
                      </a:r>
                      <a:r>
                        <a:rPr lang="en-US" altLang="ko-KR" sz="1600" baseline="0" dirty="0" err="1" smtClean="0"/>
                        <a:t>url</a:t>
                      </a:r>
                      <a:endParaRPr lang="en-US" altLang="ko-KR" sz="1600" baseline="0" dirty="0" smtClean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baseline="0" dirty="0" smtClean="0"/>
                        <a:t>해당 </a:t>
                      </a:r>
                      <a:r>
                        <a:rPr lang="en-US" altLang="ko-KR" sz="1600" baseline="0" dirty="0" smtClean="0"/>
                        <a:t>html</a:t>
                      </a:r>
                      <a:r>
                        <a:rPr lang="ko-KR" altLang="en-US" sz="1600" baseline="0" dirty="0" smtClean="0"/>
                        <a:t>에서 정의하고 있는 </a:t>
                      </a:r>
                      <a:r>
                        <a:rPr lang="ko-KR" altLang="en-US" sz="1600" baseline="0" dirty="0" err="1" smtClean="0"/>
                        <a:t>즐겨찾기</a:t>
                      </a:r>
                      <a:r>
                        <a:rPr lang="ko-KR" altLang="en-US" sz="1600" baseline="0" dirty="0" smtClean="0"/>
                        <a:t> 아이콘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54240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5244" y="908720"/>
            <a:ext cx="9721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mtClean="0"/>
              <a:t>WebView </a:t>
            </a:r>
            <a:r>
              <a:rPr lang="ko-KR" altLang="en-US" smtClean="0"/>
              <a:t>안에서 페이지 이동을 위하여 링크를 클릭하게 되면 </a:t>
            </a:r>
            <a:r>
              <a:rPr lang="en-US" altLang="ko-KR" smtClean="0"/>
              <a:t>WebView</a:t>
            </a:r>
            <a:r>
              <a:rPr lang="ko-KR" altLang="en-US" smtClean="0"/>
              <a:t>안에서 페이지 이동이 발생하는 것이 아니라</a:t>
            </a:r>
            <a:r>
              <a:rPr lang="en-US" altLang="ko-KR" smtClean="0"/>
              <a:t>, </a:t>
            </a:r>
            <a:r>
              <a:rPr lang="ko-KR" altLang="en-US" smtClean="0"/>
              <a:t>시스템 내장 웹 브라우저가 실행되는 결과를 보여준다</a:t>
            </a:r>
            <a:r>
              <a:rPr lang="en-US" altLang="ko-KR" smtClean="0"/>
              <a:t>.  </a:t>
            </a:r>
            <a:r>
              <a:rPr lang="ko-KR" altLang="en-US" smtClean="0"/>
              <a:t>이는 </a:t>
            </a:r>
            <a:r>
              <a:rPr lang="en-US" altLang="ko-KR" smtClean="0"/>
              <a:t>WebView </a:t>
            </a:r>
            <a:r>
              <a:rPr lang="ko-KR" altLang="en-US" smtClean="0"/>
              <a:t>컴포넌트의 기본 특성이다</a:t>
            </a:r>
            <a:r>
              <a:rPr lang="en-US" altLang="ko-KR" smtClean="0"/>
              <a:t>.  WebView</a:t>
            </a:r>
            <a:r>
              <a:rPr lang="ko-KR" altLang="en-US" smtClean="0"/>
              <a:t>안에서의 페이지 이동을 처리하기 위해서는 </a:t>
            </a:r>
            <a:r>
              <a:rPr lang="en-US" altLang="ko-KR" smtClean="0"/>
              <a:t>WebView</a:t>
            </a:r>
            <a:r>
              <a:rPr lang="ko-KR" altLang="en-US" smtClean="0"/>
              <a:t>에게 </a:t>
            </a:r>
            <a:r>
              <a:rPr lang="en-US" altLang="ko-KR" smtClean="0"/>
              <a:t>WebViewClient</a:t>
            </a:r>
            <a:r>
              <a:rPr lang="ko-KR" altLang="en-US" smtClean="0"/>
              <a:t>클래스에 대한 객체를 설정해야 한다</a:t>
            </a:r>
            <a:r>
              <a:rPr lang="en-US" altLang="ko-KR" smtClean="0"/>
              <a:t>.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mtClean="0"/>
              <a:t>WebViewClient </a:t>
            </a:r>
            <a:r>
              <a:rPr lang="ko-KR" altLang="en-US" smtClean="0"/>
              <a:t>클래스는 자체적으로 사용할 수 있는 클래스가 아니라</a:t>
            </a:r>
            <a:r>
              <a:rPr lang="en-US" altLang="ko-KR" smtClean="0"/>
              <a:t>, </a:t>
            </a:r>
            <a:r>
              <a:rPr lang="ko-KR" altLang="en-US" smtClean="0"/>
              <a:t>개발자가 이를 상속받는 사용자 정의 클래스를 직접 만들어야 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097170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5053013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12" name="내용 개체 틀 2"/>
          <p:cNvSpPr txBox="1">
            <a:spLocks/>
          </p:cNvSpPr>
          <p:nvPr/>
        </p:nvSpPr>
        <p:spPr bwMode="auto">
          <a:xfrm>
            <a:off x="390525" y="1074738"/>
            <a:ext cx="5616575" cy="5306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kumimoji="0" lang="en-US" altLang="ko-KR" sz="20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backgroud</a:t>
            </a:r>
            <a:endParaRPr kumimoji="0" lang="en-US" altLang="ko-KR" sz="20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ko-KR" altLang="en-US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</a:t>
            </a:r>
            <a:r>
              <a:rPr lang="en-US" altLang="ko-KR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-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배경색 지정</a:t>
            </a:r>
            <a:endParaRPr lang="en-US" altLang="ko-KR" dirty="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- #ARGB(A:Alpha, R:Red, G:green, B:Blue)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의 순서</a:t>
            </a:r>
            <a:endParaRPr lang="en-US" altLang="ko-KR" dirty="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- 16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진수 값으로 지정</a:t>
            </a:r>
            <a:endParaRPr lang="en-US" altLang="ko-KR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예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) #ff0000</a:t>
            </a: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   #88ff0000</a:t>
            </a: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   #00ff0000</a:t>
            </a: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endParaRPr lang="en-US" altLang="ko-KR" b="1" dirty="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b="1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activity_main.xml</a:t>
            </a:r>
            <a:endParaRPr lang="en-US" altLang="ko-KR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b="1" dirty="0" err="1"/>
              <a:t>android:background</a:t>
            </a:r>
            <a:r>
              <a:rPr lang="en-US" altLang="ko-KR" b="1" dirty="0"/>
              <a:t>="#</a:t>
            </a:r>
            <a:r>
              <a:rPr lang="en-US" altLang="ko-KR" b="1" dirty="0" smtClean="0"/>
              <a:t>88ff0000“</a:t>
            </a:r>
          </a:p>
          <a:p>
            <a:pPr marL="639763" lvl="1" indent="-182563" latinLnBrk="1">
              <a:lnSpc>
                <a:spcPct val="120000"/>
              </a:lnSpc>
              <a:spcAft>
                <a:spcPct val="25000"/>
              </a:spcAft>
            </a:pPr>
            <a:endParaRPr lang="en-US" altLang="ko-KR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kumimoji="0" lang="en-US" altLang="ko-KR" sz="2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id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-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뷰의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id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를 지정함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(“@+id/…”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형태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)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- xml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레이아웃에 정의한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뷰를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자바 소스에서 참조하는 데 사용</a:t>
            </a:r>
            <a:endParaRPr lang="en-US" altLang="ko-KR" dirty="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- xml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레이아웃 안에서 다른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뷰를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참조하는 데 사용</a:t>
            </a:r>
            <a:endParaRPr lang="en-US" altLang="ko-KR" dirty="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</a:pPr>
            <a:r>
              <a:rPr lang="en-US" altLang="ko-KR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   (R.id.[ID]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형태로 참조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)</a:t>
            </a:r>
          </a:p>
        </p:txBody>
      </p:sp>
      <p:sp>
        <p:nvSpPr>
          <p:cNvPr id="68613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크기 지정 방법</a:t>
            </a:r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15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뷰와 뷰의 크기속성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6996" y="4005064"/>
            <a:ext cx="381642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7516" y="1412776"/>
            <a:ext cx="4400604" cy="3765798"/>
          </a:xfrm>
          <a:prstGeom prst="rect">
            <a:avLst/>
          </a:prstGeom>
          <a:noFill/>
          <a:ln w="6350" cap="flat" cmpd="sng">
            <a:solidFill>
              <a:schemeClr val="tx1"/>
            </a:solidFill>
            <a:prstDash val="solid"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325658" y="5517232"/>
            <a:ext cx="3714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000" dirty="0" smtClean="0"/>
              <a:t>인플레이션</a:t>
            </a:r>
            <a:r>
              <a:rPr lang="en-US" altLang="ko-KR" sz="1000" dirty="0" smtClean="0"/>
              <a:t>(inflation)</a:t>
            </a:r>
          </a:p>
          <a:p>
            <a:r>
              <a:rPr lang="en-US" altLang="ko-KR" sz="1000" dirty="0" smtClean="0"/>
              <a:t>  - xml </a:t>
            </a:r>
            <a:r>
              <a:rPr lang="ko-KR" altLang="en-US" sz="1000" dirty="0" smtClean="0"/>
              <a:t>레이아웃에 정의된 정보를 메모리 상에서 객체로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</a:t>
            </a:r>
            <a:r>
              <a:rPr lang="ko-KR" altLang="en-US" sz="1000" dirty="0" smtClean="0"/>
              <a:t>만드는 객체화 과정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- </a:t>
            </a:r>
            <a:r>
              <a:rPr lang="ko-KR" altLang="en-US" sz="1000" dirty="0" smtClean="0"/>
              <a:t>애플리케이션이 시작될 때 이 과정을 거쳐 메모리 상에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</a:t>
            </a:r>
            <a:r>
              <a:rPr lang="ko-KR" altLang="en-US" sz="1000" dirty="0" smtClean="0"/>
              <a:t> 만들어진 객체들을 참조하기 위해 </a:t>
            </a:r>
            <a:r>
              <a:rPr lang="en-US" altLang="ko-KR" sz="1000" dirty="0" smtClean="0"/>
              <a:t>id</a:t>
            </a:r>
            <a:r>
              <a:rPr lang="ko-KR" altLang="en-US" sz="1000" dirty="0" smtClean="0"/>
              <a:t>를 지정함</a:t>
            </a:r>
            <a:endParaRPr lang="en-US" altLang="ko-KR" sz="10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689536" cy="369332"/>
          </a:xfrm>
        </p:spPr>
        <p:txBody>
          <a:bodyPr/>
          <a:lstStyle/>
          <a:p>
            <a:r>
              <a:rPr lang="en-US" altLang="ko-KR" smtClean="0"/>
              <a:t>WebChromeClient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18964" y="1052736"/>
            <a:ext cx="943304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Javascript</a:t>
            </a:r>
            <a:r>
              <a:rPr lang="ko-KR" altLang="en-US" smtClean="0"/>
              <a:t>의 </a:t>
            </a:r>
            <a:r>
              <a:rPr lang="en-US" altLang="ko-KR" smtClean="0"/>
              <a:t>alert</a:t>
            </a:r>
            <a:r>
              <a:rPr lang="ko-KR" altLang="en-US" smtClean="0"/>
              <a:t>과 </a:t>
            </a:r>
            <a:r>
              <a:rPr lang="en-US" altLang="ko-KR" smtClean="0"/>
              <a:t>confirm()</a:t>
            </a:r>
            <a:r>
              <a:rPr lang="ko-KR" altLang="en-US" smtClean="0"/>
              <a:t>함수가 호출되었을 경우 </a:t>
            </a:r>
            <a:r>
              <a:rPr lang="en-US" altLang="ko-KR" smtClean="0"/>
              <a:t>WebView</a:t>
            </a:r>
            <a:r>
              <a:rPr lang="ko-KR" altLang="en-US" smtClean="0"/>
              <a:t>에 연결된 </a:t>
            </a:r>
            <a:r>
              <a:rPr lang="en-US" altLang="ko-KR" smtClean="0"/>
              <a:t>WebChromeClient</a:t>
            </a:r>
            <a:r>
              <a:rPr lang="ko-KR" altLang="en-US" smtClean="0"/>
              <a:t>라는 클래스에 대한 객체를 통하여 </a:t>
            </a:r>
            <a:r>
              <a:rPr lang="en-US" altLang="ko-KR" smtClean="0"/>
              <a:t>onJsAlert()</a:t>
            </a:r>
            <a:r>
              <a:rPr lang="ko-KR" altLang="en-US" smtClean="0"/>
              <a:t>메서드와 </a:t>
            </a:r>
            <a:r>
              <a:rPr lang="en-US" altLang="ko-KR" smtClean="0"/>
              <a:t>onJsConfirm()</a:t>
            </a:r>
            <a:r>
              <a:rPr lang="ko-KR" altLang="en-US" smtClean="0"/>
              <a:t>메서드를 호출하게 된다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6996" y="1916832"/>
            <a:ext cx="7629525" cy="1219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336" y="3476908"/>
            <a:ext cx="9715500" cy="561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8964" y="4449671"/>
            <a:ext cx="9729872" cy="5972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3135429"/>
      </p:ext>
    </p:extLst>
  </p:cSld>
  <p:clrMapOvr>
    <a:masterClrMapping/>
  </p:clrMapOvr>
  <p:transition>
    <p:dissolv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847639" cy="369332"/>
          </a:xfrm>
        </p:spPr>
        <p:txBody>
          <a:bodyPr/>
          <a:lstStyle/>
          <a:p>
            <a:r>
              <a:rPr lang="en-US" altLang="ko-KR" smtClean="0"/>
              <a:t>Javascript Interface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4988" y="1196752"/>
            <a:ext cx="95050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WebView</a:t>
            </a:r>
            <a:r>
              <a:rPr lang="ko-KR" altLang="en-US" smtClean="0"/>
              <a:t>에서는 </a:t>
            </a:r>
            <a:r>
              <a:rPr lang="en-US" altLang="ko-KR" smtClean="0"/>
              <a:t>Javascript Interface</a:t>
            </a:r>
            <a:r>
              <a:rPr lang="ko-KR" altLang="en-US" smtClean="0"/>
              <a:t>라는 기술을 통하여 우리가 </a:t>
            </a:r>
            <a:r>
              <a:rPr lang="en-US" altLang="ko-KR" smtClean="0"/>
              <a:t>Android </a:t>
            </a:r>
            <a:r>
              <a:rPr lang="ko-KR" altLang="en-US" smtClean="0"/>
              <a:t>안에 구현해 놓은 특정 클래스에 대해서 </a:t>
            </a:r>
            <a:r>
              <a:rPr lang="en-US" altLang="ko-KR" smtClean="0"/>
              <a:t>Javascript</a:t>
            </a:r>
            <a:r>
              <a:rPr lang="ko-KR" altLang="en-US" smtClean="0"/>
              <a:t>로 접근할 수 있는 방법을 제공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7036" y="2420888"/>
            <a:ext cx="7334250" cy="1143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67036" y="4437112"/>
            <a:ext cx="727539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Window.myandroid.showToast(“</a:t>
            </a:r>
            <a:r>
              <a:rPr lang="ko-KR" altLang="en-US" smtClean="0"/>
              <a:t>토스트메시지를 출력합니다</a:t>
            </a:r>
            <a:r>
              <a:rPr lang="en-US" altLang="ko-KR" smtClean="0"/>
              <a:t>“);</a:t>
            </a:r>
          </a:p>
          <a:p>
            <a:endParaRPr lang="en-US" altLang="ko-KR"/>
          </a:p>
          <a:p>
            <a:r>
              <a:rPr lang="en-US" altLang="ko-KR" smtClean="0"/>
              <a:t>Alert(“</a:t>
            </a:r>
            <a:r>
              <a:rPr lang="ko-KR" altLang="en-US" smtClean="0"/>
              <a:t>이 단말기의 전화번호는 </a:t>
            </a:r>
            <a:r>
              <a:rPr lang="en-US" altLang="ko-KR" smtClean="0"/>
              <a:t>[“+ widnow.myandroid.getPhoneNumber() +”]  </a:t>
            </a:r>
            <a:r>
              <a:rPr lang="ko-KR" altLang="en-US" smtClean="0"/>
              <a:t>입니다</a:t>
            </a:r>
            <a:r>
              <a:rPr lang="en-US" altLang="ko-KR" smtClean="0"/>
              <a:t>.”);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67036" y="4054936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Html </a:t>
            </a:r>
            <a:r>
              <a:rPr lang="ko-KR" altLang="en-US" smtClean="0"/>
              <a:t>파일 자바스크립트에서 사용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13855"/>
      </p:ext>
    </p:extLst>
  </p:cSld>
  <p:clrMapOvr>
    <a:masterClrMapping/>
  </p:clrMapOvr>
  <p:transition>
    <p:dissolv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2"/>
          <p:cNvGrpSpPr>
            <a:grpSpLocks/>
          </p:cNvGrpSpPr>
          <p:nvPr/>
        </p:nvGrpSpPr>
        <p:grpSpPr bwMode="auto">
          <a:xfrm>
            <a:off x="785813" y="3286125"/>
            <a:ext cx="2786062" cy="1000125"/>
            <a:chOff x="785782" y="3000372"/>
            <a:chExt cx="2857520" cy="822325"/>
          </a:xfrm>
        </p:grpSpPr>
        <p:sp>
          <p:nvSpPr>
            <p:cNvPr id="242710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액티비티의 </a:t>
              </a:r>
              <a:endPara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fontAlgn="b" latinLnBrk="1" hangingPunct="1"/>
              <a:r>
                <a:rPr lang="en-US" altLang="ko-KR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XML </a:t>
              </a:r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레이아웃 정의</a:t>
              </a:r>
            </a:p>
          </p:txBody>
        </p:sp>
        <p:sp>
          <p:nvSpPr>
            <p:cNvPr id="242711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85750" y="1143000"/>
            <a:ext cx="3786188" cy="1143000"/>
            <a:chOff x="0" y="0"/>
            <a:chExt cx="1232" cy="975"/>
          </a:xfrm>
        </p:grpSpPr>
        <p:sp>
          <p:nvSpPr>
            <p:cNvPr id="242706" name="Rectangle 26"/>
            <p:cNvSpPr>
              <a:spLocks/>
            </p:cNvSpPr>
            <p:nvPr/>
          </p:nvSpPr>
          <p:spPr bwMode="auto">
            <a:xfrm>
              <a:off x="0" y="895"/>
              <a:ext cx="1232" cy="80"/>
            </a:xfrm>
            <a:prstGeom prst="rect">
              <a:avLst/>
            </a:prstGeom>
            <a:gradFill rotWithShape="0">
              <a:gsLst>
                <a:gs pos="0">
                  <a:srgbClr val="464658">
                    <a:alpha val="5099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fontAlgn="b" latinLnBrk="1" hangingPunct="1"/>
              <a:endPara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160" y="0"/>
              <a:ext cx="943" cy="937"/>
              <a:chOff x="0" y="0"/>
              <a:chExt cx="943" cy="937"/>
            </a:xfrm>
          </p:grpSpPr>
          <p:sp>
            <p:nvSpPr>
              <p:cNvPr id="242708" name="Rectangle 28"/>
              <p:cNvSpPr>
                <a:spLocks/>
              </p:cNvSpPr>
              <p:nvPr/>
            </p:nvSpPr>
            <p:spPr bwMode="auto">
              <a:xfrm>
                <a:off x="0" y="0"/>
                <a:ext cx="937" cy="93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AAAAAA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>
                <a:lvl1pPr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fontAlgn="b" latinLnBrk="1" hangingPunct="1"/>
                <a:r>
                  <a:rPr lang="ko-KR" altLang="en-US" sz="1800" b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웹브라우저 포함하기 예제</a:t>
                </a:r>
              </a:p>
            </p:txBody>
          </p:sp>
          <p:sp>
            <p:nvSpPr>
              <p:cNvPr id="242709" name="Line 29"/>
              <p:cNvSpPr>
                <a:spLocks noChangeShapeType="1"/>
              </p:cNvSpPr>
              <p:nvPr/>
            </p:nvSpPr>
            <p:spPr bwMode="auto">
              <a:xfrm>
                <a:off x="0" y="7"/>
                <a:ext cx="943" cy="0"/>
              </a:xfrm>
              <a:prstGeom prst="line">
                <a:avLst/>
              </a:prstGeom>
              <a:noFill/>
              <a:ln w="4445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</p:grpSp>
      <p:sp>
        <p:nvSpPr>
          <p:cNvPr id="242692" name="직사각형 27"/>
          <p:cNvSpPr>
            <a:spLocks noChangeArrowheads="1"/>
          </p:cNvSpPr>
          <p:nvPr/>
        </p:nvSpPr>
        <p:spPr bwMode="auto">
          <a:xfrm>
            <a:off x="785813" y="2286000"/>
            <a:ext cx="51435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웹뷰 위젯을 이용한 화면 구성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처리 추가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2693" name="직사각형 27"/>
          <p:cNvSpPr>
            <a:spLocks noChangeArrowheads="1"/>
          </p:cNvSpPr>
          <p:nvPr/>
        </p:nvSpPr>
        <p:spPr bwMode="auto">
          <a:xfrm>
            <a:off x="714375" y="4286250"/>
            <a:ext cx="2643188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액티비티를 위한</a:t>
            </a:r>
            <a:r>
              <a:rPr lang="en-US" altLang="ko-KR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정의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25"/>
          <p:cNvGrpSpPr>
            <a:grpSpLocks/>
          </p:cNvGrpSpPr>
          <p:nvPr/>
        </p:nvGrpSpPr>
        <p:grpSpPr bwMode="auto">
          <a:xfrm>
            <a:off x="3643313" y="3302000"/>
            <a:ext cx="2786062" cy="1000125"/>
            <a:chOff x="785782" y="3000372"/>
            <a:chExt cx="2857520" cy="822325"/>
          </a:xfrm>
        </p:grpSpPr>
        <p:sp>
          <p:nvSpPr>
            <p:cNvPr id="242704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웹페이지와 자바스크립트</a:t>
              </a:r>
              <a:endPara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fontAlgn="b" latinLnBrk="1" hangingPunct="1"/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코드 작성</a:t>
              </a:r>
            </a:p>
          </p:txBody>
        </p:sp>
        <p:sp>
          <p:nvSpPr>
            <p:cNvPr id="242705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242695" name="직사각형 27"/>
          <p:cNvSpPr>
            <a:spLocks noChangeArrowheads="1"/>
          </p:cNvSpPr>
          <p:nvPr/>
        </p:nvSpPr>
        <p:spPr bwMode="auto">
          <a:xfrm>
            <a:off x="3571875" y="4302125"/>
            <a:ext cx="278606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보여줄 웹 페이지 작성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액션 정의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25"/>
          <p:cNvGrpSpPr>
            <a:grpSpLocks/>
          </p:cNvGrpSpPr>
          <p:nvPr/>
        </p:nvGrpSpPr>
        <p:grpSpPr bwMode="auto">
          <a:xfrm>
            <a:off x="785813" y="5048250"/>
            <a:ext cx="2786062" cy="1000125"/>
            <a:chOff x="785782" y="3000372"/>
            <a:chExt cx="2857520" cy="822325"/>
          </a:xfrm>
        </p:grpSpPr>
        <p:sp>
          <p:nvSpPr>
            <p:cNvPr id="242702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메인 액티비티 코드 작성</a:t>
              </a:r>
            </a:p>
          </p:txBody>
        </p:sp>
        <p:sp>
          <p:nvSpPr>
            <p:cNvPr id="242703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242697" name="직사각형 27"/>
          <p:cNvSpPr>
            <a:spLocks noChangeArrowheads="1"/>
          </p:cNvSpPr>
          <p:nvPr/>
        </p:nvSpPr>
        <p:spPr bwMode="auto">
          <a:xfrm>
            <a:off x="714375" y="6048375"/>
            <a:ext cx="278606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웹뷰 설정과 이벤트 처리</a:t>
            </a:r>
            <a:endParaRPr lang="en-US" altLang="ko-KR" sz="1400" b="1">
              <a:solidFill>
                <a:srgbClr val="7030A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제목 27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46450" cy="369887"/>
          </a:xfrm>
        </p:spPr>
        <p:txBody>
          <a:bodyPr/>
          <a:lstStyle/>
          <a:p>
            <a:pPr>
              <a:defRPr/>
            </a:pP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웹브라우저 포함하기 예제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2699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브라우저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2700" name="_x177897440" descr="P02_S004_0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836613"/>
            <a:ext cx="1760538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701" name="_x177892480" descr="P02_S004_0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725" y="835025"/>
            <a:ext cx="1760538" cy="313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0525" y="981075"/>
            <a:ext cx="9505950" cy="53276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800">
              <a:solidFill>
                <a:srgbClr val="000000"/>
              </a:solidFill>
            </a:endParaRP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C0"/>
                </a:solidFill>
              </a:rPr>
              <a:t>webView</a:t>
            </a:r>
            <a:r>
              <a:rPr lang="en-US" altLang="ko-KR" sz="1800">
                <a:solidFill>
                  <a:srgbClr val="000000"/>
                </a:solidFill>
              </a:rPr>
              <a:t> = (WebView) findViewById(R.id.</a:t>
            </a:r>
            <a:r>
              <a:rPr lang="en-US" altLang="ko-KR" sz="1800" i="1">
                <a:solidFill>
                  <a:srgbClr val="0000C0"/>
                </a:solidFill>
              </a:rPr>
              <a:t>webview</a:t>
            </a:r>
            <a:r>
              <a:rPr lang="en-US" altLang="ko-KR" sz="1800">
                <a:solidFill>
                  <a:srgbClr val="000000"/>
                </a:solidFill>
              </a:rPr>
              <a:t>); 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   …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WebSettings webSettings = </a:t>
            </a:r>
            <a:r>
              <a:rPr lang="en-US" altLang="ko-KR" sz="1800">
                <a:solidFill>
                  <a:srgbClr val="0000C0"/>
                </a:solidFill>
              </a:rPr>
              <a:t>webView</a:t>
            </a:r>
            <a:r>
              <a:rPr lang="en-US" altLang="ko-KR" sz="1800">
                <a:solidFill>
                  <a:srgbClr val="000000"/>
                </a:solidFill>
              </a:rPr>
              <a:t>.getSettings();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webSettings.setSavePassword(</a:t>
            </a:r>
            <a:r>
              <a:rPr lang="en-US" altLang="ko-KR" sz="1800" b="1">
                <a:solidFill>
                  <a:srgbClr val="7F0055"/>
                </a:solidFill>
              </a:rPr>
              <a:t>false</a:t>
            </a:r>
            <a:r>
              <a:rPr lang="en-US" altLang="ko-KR" sz="1800">
                <a:solidFill>
                  <a:srgbClr val="000000"/>
                </a:solidFill>
              </a:rPr>
              <a:t>);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webSettings.setSaveFormData(</a:t>
            </a:r>
            <a:r>
              <a:rPr lang="en-US" altLang="ko-KR" sz="1800" b="1">
                <a:solidFill>
                  <a:srgbClr val="7F0055"/>
                </a:solidFill>
              </a:rPr>
              <a:t>false</a:t>
            </a:r>
            <a:r>
              <a:rPr lang="en-US" altLang="ko-KR" sz="1800">
                <a:solidFill>
                  <a:srgbClr val="000000"/>
                </a:solidFill>
              </a:rPr>
              <a:t>);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webSettings.setJavaScriptEnabled(</a:t>
            </a:r>
            <a:r>
              <a:rPr lang="en-US" altLang="ko-KR" sz="1800" b="1">
                <a:solidFill>
                  <a:srgbClr val="7F0055"/>
                </a:solidFill>
              </a:rPr>
              <a:t>true</a:t>
            </a:r>
            <a:r>
              <a:rPr lang="en-US" altLang="ko-KR" sz="1800">
                <a:solidFill>
                  <a:srgbClr val="000000"/>
                </a:solidFill>
              </a:rPr>
              <a:t>);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webSettings.setSupportZoom(</a:t>
            </a:r>
            <a:r>
              <a:rPr lang="en-US" altLang="ko-KR" sz="1800" b="1">
                <a:solidFill>
                  <a:srgbClr val="7F0055"/>
                </a:solidFill>
              </a:rPr>
              <a:t>false</a:t>
            </a:r>
            <a:r>
              <a:rPr lang="en-US" altLang="ko-KR" sz="1800">
                <a:solidFill>
                  <a:srgbClr val="000000"/>
                </a:solidFill>
              </a:rPr>
              <a:t>);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rgbClr val="0000C0"/>
              </a:solidFill>
            </a:endParaRP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C0"/>
                </a:solidFill>
              </a:rPr>
              <a:t>webView</a:t>
            </a:r>
            <a:r>
              <a:rPr lang="en-US" altLang="ko-KR" sz="1800">
                <a:solidFill>
                  <a:srgbClr val="000000"/>
                </a:solidFill>
              </a:rPr>
              <a:t>.setWebChromeClient(</a:t>
            </a:r>
            <a:r>
              <a:rPr lang="en-US" altLang="ko-KR" sz="1800" b="1">
                <a:solidFill>
                  <a:srgbClr val="7F0055"/>
                </a:solidFill>
              </a:rPr>
              <a:t>new</a:t>
            </a:r>
            <a:r>
              <a:rPr lang="en-US" altLang="ko-KR" sz="1800">
                <a:solidFill>
                  <a:srgbClr val="000000"/>
                </a:solidFill>
              </a:rPr>
              <a:t> WebBrowserClient());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rgbClr val="0000C0"/>
              </a:solidFill>
            </a:endParaRP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C0"/>
                </a:solidFill>
              </a:rPr>
              <a:t>webView</a:t>
            </a:r>
            <a:r>
              <a:rPr lang="en-US" altLang="ko-KR" sz="1800">
                <a:solidFill>
                  <a:srgbClr val="000000"/>
                </a:solidFill>
              </a:rPr>
              <a:t>.addJavascriptInterface(</a:t>
            </a:r>
            <a:r>
              <a:rPr lang="en-US" altLang="ko-KR" sz="1800" b="1">
                <a:solidFill>
                  <a:srgbClr val="7F0055"/>
                </a:solidFill>
              </a:rPr>
              <a:t>new</a:t>
            </a:r>
            <a:r>
              <a:rPr lang="en-US" altLang="ko-KR" sz="1800">
                <a:solidFill>
                  <a:srgbClr val="000000"/>
                </a:solidFill>
              </a:rPr>
              <a:t> JavaScriptMethods(), </a:t>
            </a:r>
            <a:r>
              <a:rPr lang="en-US" altLang="ko-KR" sz="1800">
                <a:solidFill>
                  <a:srgbClr val="2A00FF"/>
                </a:solidFill>
              </a:rPr>
              <a:t>"sample"</a:t>
            </a:r>
            <a:r>
              <a:rPr lang="en-US" altLang="ko-KR" sz="1800">
                <a:solidFill>
                  <a:srgbClr val="000000"/>
                </a:solidFill>
              </a:rPr>
              <a:t>); 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rgbClr val="0000C0"/>
              </a:solidFill>
            </a:endParaRP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C0"/>
                </a:solidFill>
              </a:rPr>
              <a:t>webView</a:t>
            </a:r>
            <a:r>
              <a:rPr lang="en-US" altLang="ko-KR" sz="1800">
                <a:solidFill>
                  <a:srgbClr val="000000"/>
                </a:solidFill>
              </a:rPr>
              <a:t>.loadUrl(</a:t>
            </a:r>
            <a:r>
              <a:rPr lang="en-US" altLang="ko-KR" sz="1800">
                <a:solidFill>
                  <a:srgbClr val="2A00FF"/>
                </a:solidFill>
              </a:rPr>
              <a:t>"file:///android_asset/sample.html"</a:t>
            </a:r>
            <a:r>
              <a:rPr lang="en-US" altLang="ko-KR" sz="180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2438" y="6122988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40" name="TextBox 6"/>
          <p:cNvSpPr txBox="1">
            <a:spLocks noChangeArrowheads="1"/>
          </p:cNvSpPr>
          <p:nvPr/>
        </p:nvSpPr>
        <p:spPr bwMode="auto">
          <a:xfrm>
            <a:off x="7656513" y="1622425"/>
            <a:ext cx="1800225" cy="306388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웹뷰 객체 참조</a:t>
            </a:r>
          </a:p>
        </p:txBody>
      </p:sp>
      <p:sp>
        <p:nvSpPr>
          <p:cNvPr id="7" name="타원 6"/>
          <p:cNvSpPr/>
          <p:nvPr/>
        </p:nvSpPr>
        <p:spPr>
          <a:xfrm>
            <a:off x="7513638" y="1635125"/>
            <a:ext cx="287337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오른쪽 대괄호 7"/>
          <p:cNvSpPr/>
          <p:nvPr/>
        </p:nvSpPr>
        <p:spPr>
          <a:xfrm>
            <a:off x="7140575" y="1641475"/>
            <a:ext cx="146050" cy="215900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pPr>
              <a:defRPr/>
            </a:pP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 코드 만들기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44" name="TextBox 6"/>
          <p:cNvSpPr txBox="1">
            <a:spLocks noChangeArrowheads="1"/>
          </p:cNvSpPr>
          <p:nvPr/>
        </p:nvSpPr>
        <p:spPr bwMode="auto">
          <a:xfrm>
            <a:off x="7618413" y="2609850"/>
            <a:ext cx="1800225" cy="5238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웹뷰에 </a:t>
            </a:r>
            <a:r>
              <a:rPr lang="en-US" altLang="ko-KR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WebSettings </a:t>
            </a: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</a:p>
        </p:txBody>
      </p:sp>
      <p:sp>
        <p:nvSpPr>
          <p:cNvPr id="11" name="타원 10"/>
          <p:cNvSpPr/>
          <p:nvPr/>
        </p:nvSpPr>
        <p:spPr>
          <a:xfrm>
            <a:off x="7475538" y="2622550"/>
            <a:ext cx="287337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오른쪽 대괄호 11"/>
          <p:cNvSpPr/>
          <p:nvPr/>
        </p:nvSpPr>
        <p:spPr>
          <a:xfrm>
            <a:off x="7115175" y="2393950"/>
            <a:ext cx="171450" cy="1439863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47" name="TextBox 6"/>
          <p:cNvSpPr txBox="1">
            <a:spLocks noChangeArrowheads="1"/>
          </p:cNvSpPr>
          <p:nvPr/>
        </p:nvSpPr>
        <p:spPr bwMode="auto">
          <a:xfrm>
            <a:off x="7624763" y="4410075"/>
            <a:ext cx="1800225" cy="5238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웹뷰에 클라이언트 객체 지정</a:t>
            </a:r>
          </a:p>
        </p:txBody>
      </p:sp>
      <p:sp>
        <p:nvSpPr>
          <p:cNvPr id="14" name="타원 13"/>
          <p:cNvSpPr/>
          <p:nvPr/>
        </p:nvSpPr>
        <p:spPr>
          <a:xfrm>
            <a:off x="7481888" y="4422775"/>
            <a:ext cx="287337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오른쪽 대괄호 14"/>
          <p:cNvSpPr/>
          <p:nvPr/>
        </p:nvSpPr>
        <p:spPr>
          <a:xfrm>
            <a:off x="7121525" y="4410075"/>
            <a:ext cx="165100" cy="304800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50" name="TextBox 6"/>
          <p:cNvSpPr txBox="1">
            <a:spLocks noChangeArrowheads="1"/>
          </p:cNvSpPr>
          <p:nvPr/>
        </p:nvSpPr>
        <p:spPr bwMode="auto">
          <a:xfrm>
            <a:off x="7286625" y="5476875"/>
            <a:ext cx="2305050" cy="5238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웹뷰에 자바스크립트 </a:t>
            </a:r>
            <a:r>
              <a:rPr lang="en-US" altLang="ko-KR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객체 지정</a:t>
            </a:r>
          </a:p>
        </p:txBody>
      </p:sp>
      <p:sp>
        <p:nvSpPr>
          <p:cNvPr id="17" name="타원 16"/>
          <p:cNvSpPr/>
          <p:nvPr/>
        </p:nvSpPr>
        <p:spPr>
          <a:xfrm>
            <a:off x="7143750" y="5489575"/>
            <a:ext cx="287338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52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브라우저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54275" cy="369887"/>
          </a:xfrm>
        </p:spPr>
        <p:txBody>
          <a:bodyPr/>
          <a:lstStyle/>
          <a:p>
            <a:pPr>
              <a:defRPr/>
            </a:pPr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ssets </a:t>
            </a: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폴더 만들기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787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브라우저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6789" name="_x177899680" descr="P02_S004_0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1916113"/>
            <a:ext cx="6492875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790" name="내용 개체 틀 2"/>
          <p:cNvSpPr txBox="1">
            <a:spLocks/>
          </p:cNvSpPr>
          <p:nvPr/>
        </p:nvSpPr>
        <p:spPr bwMode="auto">
          <a:xfrm>
            <a:off x="534988" y="9477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웹 페이지를 넣어두기 위한 폴더로 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assets </a:t>
            </a: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폴더 사용</a:t>
            </a:r>
            <a:endParaRPr lang="en-US" altLang="ko-KR" sz="18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1554913" cy="369332"/>
          </a:xfrm>
        </p:spPr>
        <p:txBody>
          <a:bodyPr/>
          <a:lstStyle/>
          <a:p>
            <a:r>
              <a:rPr lang="en-US" altLang="ko-KR" dirty="0" smtClean="0"/>
              <a:t>index.html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3437" y="1095375"/>
            <a:ext cx="8620125" cy="4667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639444" y="2996952"/>
            <a:ext cx="3906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smtClean="0">
                <a:solidFill>
                  <a:srgbClr val="FFC000"/>
                </a:solidFill>
              </a:rPr>
              <a:t>confirm(“</a:t>
            </a:r>
            <a:r>
              <a:rPr lang="ko-KR" altLang="en-US" i="1" smtClean="0">
                <a:solidFill>
                  <a:srgbClr val="FFC000"/>
                </a:solidFill>
              </a:rPr>
              <a:t>확인을 선택하였습니다</a:t>
            </a:r>
            <a:r>
              <a:rPr lang="en-US" altLang="ko-KR" i="1" smtClean="0">
                <a:solidFill>
                  <a:srgbClr val="FFC000"/>
                </a:solidFill>
              </a:rPr>
              <a:t>”);</a:t>
            </a:r>
            <a:r>
              <a:rPr lang="ko-KR" altLang="en-US" i="1" smtClean="0">
                <a:solidFill>
                  <a:srgbClr val="FFC000"/>
                </a:solidFill>
              </a:rPr>
              <a:t>로 바꿔보기</a:t>
            </a:r>
            <a:endParaRPr lang="ko-KR" altLang="en-US" i="1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1492" y="4005064"/>
            <a:ext cx="4074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smtClean="0">
                <a:solidFill>
                  <a:srgbClr val="FFC000"/>
                </a:solidFill>
              </a:rPr>
              <a:t>window.sample.showToast(‘</a:t>
            </a:r>
            <a:r>
              <a:rPr lang="ko-KR" altLang="en-US" sz="1200" i="1" smtClean="0">
                <a:solidFill>
                  <a:srgbClr val="FFC000"/>
                </a:solidFill>
              </a:rPr>
              <a:t>곰돌이 화나게 하지 마세요</a:t>
            </a:r>
            <a:r>
              <a:rPr lang="en-US" altLang="ko-KR" i="1" smtClean="0">
                <a:solidFill>
                  <a:srgbClr val="FFC000"/>
                </a:solidFill>
              </a:rPr>
              <a:t>’);</a:t>
            </a:r>
            <a:endParaRPr lang="ko-KR" altLang="en-US" i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86247"/>
      </p:ext>
    </p:extLst>
  </p:cSld>
  <p:clrMapOvr>
    <a:masterClrMapping/>
  </p:clrMapOvr>
  <p:transition>
    <p:dissolv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523127" cy="369332"/>
          </a:xfrm>
        </p:spPr>
        <p:txBody>
          <a:bodyPr/>
          <a:lstStyle/>
          <a:p>
            <a:r>
              <a:rPr lang="en-US" altLang="ko-KR" dirty="0" smtClean="0"/>
              <a:t>activity_main.xml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44" y="1052735"/>
            <a:ext cx="6768752" cy="5289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296068"/>
      </p:ext>
    </p:extLst>
  </p:cSld>
  <p:clrMapOvr>
    <a:masterClrMapping/>
  </p:clrMapOvr>
  <p:transition>
    <p:dissolv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81577" cy="369332"/>
          </a:xfrm>
        </p:spPr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956" y="918365"/>
            <a:ext cx="7866509" cy="59396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428" y="0"/>
            <a:ext cx="5791572" cy="109253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940081"/>
      </p:ext>
    </p:extLst>
  </p:cSld>
  <p:clrMapOvr>
    <a:masterClrMapping/>
  </p:clrMapOvr>
  <p:transition>
    <p:dissolv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81577" cy="369332"/>
          </a:xfrm>
        </p:spPr>
        <p:txBody>
          <a:bodyPr/>
          <a:lstStyle/>
          <a:p>
            <a:r>
              <a:rPr lang="en-US" altLang="ko-KR" dirty="0"/>
              <a:t>MainActivity.java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012" y="607582"/>
            <a:ext cx="8685038" cy="62504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567436" y="1052736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rgbClr val="FF0000"/>
                </a:solidFill>
              </a:rPr>
              <a:t>//</a:t>
            </a:r>
            <a:r>
              <a:rPr lang="ko-KR" altLang="en-US" sz="1200" smtClean="0">
                <a:solidFill>
                  <a:srgbClr val="FF0000"/>
                </a:solidFill>
              </a:rPr>
              <a:t>애플리케이션에서 정의한 메소드로 웹페이지에서 호출함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9324" y="5733256"/>
            <a:ext cx="6695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smtClean="0">
                <a:solidFill>
                  <a:srgbClr val="FFC000"/>
                </a:solidFill>
              </a:rPr>
              <a:t>Toast.makeText(</a:t>
            </a:r>
            <a:r>
              <a:rPr lang="en-US" altLang="ko-KR" b="1" i="1" smtClean="0">
                <a:solidFill>
                  <a:srgbClr val="FFC000"/>
                </a:solidFill>
              </a:rPr>
              <a:t>context</a:t>
            </a:r>
            <a:r>
              <a:rPr lang="en-US" altLang="ko-KR" i="1" smtClean="0">
                <a:solidFill>
                  <a:srgbClr val="FFC000"/>
                </a:solidFill>
              </a:rPr>
              <a:t>, message, Toast.</a:t>
            </a:r>
            <a:r>
              <a:rPr lang="en-US" altLang="ko-KR" b="1" i="1" smtClean="0">
                <a:solidFill>
                  <a:srgbClr val="FFC000"/>
                </a:solidFill>
              </a:rPr>
              <a:t>LENGTH_SHORT</a:t>
            </a:r>
            <a:r>
              <a:rPr lang="en-US" altLang="ko-KR" i="1" smtClean="0">
                <a:solidFill>
                  <a:srgbClr val="FFC000"/>
                </a:solidFill>
              </a:rPr>
              <a:t>).show();</a:t>
            </a:r>
            <a:r>
              <a:rPr lang="ko-KR" altLang="en-US" i="1" smtClean="0">
                <a:solidFill>
                  <a:srgbClr val="FFC000"/>
                </a:solidFill>
              </a:rPr>
              <a:t>로 먼저 해보기</a:t>
            </a:r>
            <a:endParaRPr lang="ko-KR" altLang="en-US" i="1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9204" y="2564904"/>
            <a:ext cx="6518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1" smtClean="0">
                <a:solidFill>
                  <a:srgbClr val="FFC000"/>
                </a:solidFill>
              </a:rPr>
              <a:t>public void </a:t>
            </a:r>
            <a:r>
              <a:rPr lang="en-US" altLang="ko-KR" sz="1000" i="1" smtClean="0">
                <a:solidFill>
                  <a:srgbClr val="FFC000"/>
                </a:solidFill>
              </a:rPr>
              <a:t>showToast(String msg) {</a:t>
            </a:r>
            <a:br>
              <a:rPr lang="en-US" altLang="ko-KR" sz="1000" i="1" smtClean="0">
                <a:solidFill>
                  <a:srgbClr val="FFC000"/>
                </a:solidFill>
              </a:rPr>
            </a:br>
            <a:r>
              <a:rPr lang="en-US" altLang="ko-KR" sz="1000" i="1" smtClean="0">
                <a:solidFill>
                  <a:srgbClr val="FFC000"/>
                </a:solidFill>
              </a:rPr>
              <a:t>    Toast.makeText(getApplicationContext(), msg, Toast.</a:t>
            </a:r>
            <a:r>
              <a:rPr lang="en-US" altLang="ko-KR" sz="1000" b="1" i="1" smtClean="0">
                <a:solidFill>
                  <a:srgbClr val="FFC000"/>
                </a:solidFill>
              </a:rPr>
              <a:t>LENGTH_SHORT</a:t>
            </a:r>
            <a:r>
              <a:rPr lang="en-US" altLang="ko-KR" sz="1000" i="1" smtClean="0">
                <a:solidFill>
                  <a:srgbClr val="FFC000"/>
                </a:solidFill>
              </a:rPr>
              <a:t>).show();  } </a:t>
            </a:r>
            <a:r>
              <a:rPr lang="ko-KR" altLang="en-US" sz="1000" i="1" smtClean="0">
                <a:solidFill>
                  <a:srgbClr val="FFC000"/>
                </a:solidFill>
              </a:rPr>
              <a:t>만들고 </a:t>
            </a:r>
            <a:r>
              <a:rPr lang="en-US" altLang="ko-KR" sz="1000" i="1" smtClean="0">
                <a:solidFill>
                  <a:srgbClr val="FFC000"/>
                </a:solidFill>
              </a:rPr>
              <a:t>html</a:t>
            </a:r>
            <a:r>
              <a:rPr lang="ko-KR" altLang="en-US" sz="1000" i="1" smtClean="0">
                <a:solidFill>
                  <a:srgbClr val="FFC000"/>
                </a:solidFill>
              </a:rPr>
              <a:t>에서 불러보기</a:t>
            </a:r>
            <a:endParaRPr lang="ko-KR" altLang="en-US" sz="1000" i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38800"/>
      </p:ext>
    </p:extLst>
  </p:cSld>
  <p:clrMapOvr>
    <a:masterClrMapping/>
  </p:clrMapOvr>
  <p:transition>
    <p:dissolv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28675" y="201613"/>
            <a:ext cx="1616075" cy="369887"/>
          </a:xfrm>
        </p:spPr>
        <p:txBody>
          <a:bodyPr/>
          <a:lstStyle/>
          <a:p>
            <a:pPr>
              <a:defRPr/>
            </a:pP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앱 실행 화면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3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브라우저 사용하기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044" name="Rectangle 1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0885" name="_x177897440" descr="P02_S004_05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1744663"/>
            <a:ext cx="2232025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886" name="_x177894480" descr="P02_S004_0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25" y="1744663"/>
            <a:ext cx="2233613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4760" name="그림 13" descr="Image33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61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rIns="0"/>
          <a:lstStyle/>
          <a:p>
            <a:pPr algn="r" eaLnBrk="1" fontAlgn="b" latinLnBrk="1" hangingPunct="1"/>
            <a:r>
              <a:rPr lang="en-US" altLang="ko-KR" sz="4800" i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3.</a:t>
            </a:r>
          </a:p>
        </p:txBody>
      </p:sp>
      <p:sp>
        <p:nvSpPr>
          <p:cNvPr id="74762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fontAlgn="b" latinLnBrk="1" hangingPunct="1">
              <a:buSzPct val="70000"/>
            </a:pPr>
            <a:r>
              <a:rPr lang="ko-KR" altLang="en-US" sz="3200" dirty="0" smtClean="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레이아웃 살펴보기</a:t>
            </a:r>
            <a:endParaRPr lang="en-US" altLang="ko-KR" sz="3200" dirty="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772" name="TextBox 31"/>
          <p:cNvSpPr txBox="1">
            <a:spLocks noChangeArrowheads="1"/>
          </p:cNvSpPr>
          <p:nvPr/>
        </p:nvSpPr>
        <p:spPr bwMode="auto">
          <a:xfrm>
            <a:off x="0" y="0"/>
            <a:ext cx="5430838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</a:t>
            </a: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– CH1.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안드로이드 스튜디오와 기본 레이아웃 익히기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184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5" name="Rectangle 3"/>
          <p:cNvSpPr>
            <a:spLocks noChangeArrowheads="1"/>
          </p:cNvSpPr>
          <p:nvPr/>
        </p:nvSpPr>
        <p:spPr bwMode="auto">
          <a:xfrm>
            <a:off x="967036" y="2741613"/>
            <a:ext cx="1008112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15.</a:t>
            </a:r>
            <a:endParaRPr lang="en-US" altLang="ko-KR" sz="4800" i="1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50186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리스트뷰 사용하기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96" name="TextBox 31"/>
          <p:cNvSpPr txBox="1">
            <a:spLocks noChangeArrowheads="1"/>
          </p:cNvSpPr>
          <p:nvPr/>
        </p:nvSpPr>
        <p:spPr bwMode="auto">
          <a:xfrm>
            <a:off x="0" y="0"/>
            <a:ext cx="4929188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</a:t>
            </a: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– CH5.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선택 위젯의 사용과 커스텀뷰 만들기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0525" y="1585913"/>
            <a:ext cx="9577388" cy="2200275"/>
          </a:xfrm>
          <a:prstGeom prst="roundRect">
            <a:avLst>
              <a:gd name="adj" fmla="val 4578"/>
            </a:avLst>
          </a:prstGeom>
          <a:solidFill>
            <a:schemeClr val="bg1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 dirty="0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31" name="TextBox 2"/>
          <p:cNvSpPr txBox="1">
            <a:spLocks noChangeArrowheads="1"/>
          </p:cNvSpPr>
          <p:nvPr/>
        </p:nvSpPr>
        <p:spPr bwMode="auto">
          <a:xfrm>
            <a:off x="463550" y="1657350"/>
            <a:ext cx="94218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90500" indent="-19050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0" lang="ko-KR" altLang="en-US" sz="16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여러 개의 아이템 중에서 하나를 선택하는 방식의 선택 위젯은 어댑터를 사용하여야 함</a:t>
            </a:r>
            <a:endParaRPr kumimoji="0" lang="en-US" altLang="ko-KR" sz="16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0" lang="ko-KR" altLang="en-US" sz="16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이 어댑터에서 데이터를 관리하도록 해야 할 뿐만 아니라 화면에 보여지는 뷰도 어댑터의 </a:t>
            </a:r>
            <a:r>
              <a:rPr kumimoji="0" lang="en-US" altLang="ko-KR" sz="16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getView() </a:t>
            </a:r>
            <a:r>
              <a:rPr kumimoji="0" lang="ko-KR" altLang="en-US" sz="16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메소드에서 결정함</a:t>
            </a:r>
            <a:endParaRPr kumimoji="0" lang="en-US" altLang="ko-KR" sz="16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0" lang="ko-KR" altLang="en-US" sz="16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선택위젯의 가장 큰 특징은 원본 데이터를 위젯에 직접 설정하지 않고 어댑터라는 클래스를 사용하도록 되어 있다는 점으로 이 패턴을 잘 기억해 두어야 함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endParaRPr kumimoji="0" lang="ko-KR" altLang="en-US" sz="16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2233" name="_x69864904" descr="P04_0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3890963"/>
            <a:ext cx="70231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4" name="직사각형 11"/>
          <p:cNvSpPr>
            <a:spLocks noChangeArrowheads="1"/>
          </p:cNvSpPr>
          <p:nvPr/>
        </p:nvSpPr>
        <p:spPr bwMode="auto">
          <a:xfrm>
            <a:off x="4264025" y="6049963"/>
            <a:ext cx="17605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선택 위젯과 어댑터</a:t>
            </a:r>
            <a:r>
              <a:rPr lang="en-US" altLang="ko-KR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b="1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828675" y="201613"/>
            <a:ext cx="5708650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왜 굳이 선택위젯이라는 이름으로 구분할까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236" name="TextBox 4"/>
          <p:cNvSpPr txBox="1">
            <a:spLocks noChangeArrowheads="1"/>
          </p:cNvSpPr>
          <p:nvPr/>
        </p:nvSpPr>
        <p:spPr bwMode="auto">
          <a:xfrm>
            <a:off x="500063" y="1028700"/>
            <a:ext cx="950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0" hangingPunct="1">
              <a:lnSpc>
                <a:spcPts val="2400"/>
              </a:lnSpc>
              <a:spcBef>
                <a:spcPct val="0"/>
              </a:spcBef>
              <a:buFontTx/>
              <a:buChar char="•"/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안드로이드에서는 여러 아이템 중의 하나를 선택하는 선택위젯은 별도의 패턴을 사용함</a:t>
            </a:r>
            <a:endParaRPr lang="en-US" altLang="ko-KR" sz="18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52237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0525" y="1052513"/>
            <a:ext cx="9577388" cy="5389562"/>
          </a:xfrm>
          <a:prstGeom prst="roundRect">
            <a:avLst>
              <a:gd name="adj" fmla="val 4578"/>
            </a:avLst>
          </a:prstGeom>
          <a:solidFill>
            <a:schemeClr val="bg1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 dirty="0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27" name="TextBox 2"/>
          <p:cNvSpPr txBox="1">
            <a:spLocks noChangeArrowheads="1"/>
          </p:cNvSpPr>
          <p:nvPr/>
        </p:nvSpPr>
        <p:spPr bwMode="auto">
          <a:xfrm>
            <a:off x="463550" y="1123950"/>
            <a:ext cx="9421813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90500" indent="-19050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(1) </a:t>
            </a:r>
            <a:r>
              <a:rPr kumimoji="0" lang="ko-KR" altLang="en-US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아이템을 위한 </a:t>
            </a:r>
            <a:r>
              <a:rPr kumimoji="0" lang="en-US" altLang="ko-KR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XML </a:t>
            </a:r>
            <a:r>
              <a:rPr kumimoji="0" lang="ko-KR" altLang="en-US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레이아웃 정의하기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-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리스트뷰에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들어갈 각 아이템의 레이아웃을 </a:t>
            </a: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XML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로 정의함</a:t>
            </a:r>
            <a:endParaRPr kumimoji="0" lang="en-US" altLang="ko-KR" sz="1400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kumimoji="0" lang="en-US" altLang="ko-KR" sz="1400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(2) </a:t>
            </a:r>
            <a:r>
              <a:rPr kumimoji="0" lang="ko-KR" altLang="en-US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아이템을 위한 </a:t>
            </a:r>
            <a:r>
              <a:rPr kumimoji="0" lang="ko-KR" altLang="en-US" sz="18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</a:t>
            </a:r>
            <a:r>
              <a:rPr kumimoji="0" lang="ko-KR" altLang="en-US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정의하기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-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리스트뷰에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들어갈 각 아이템을 하나의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뷰로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정의</a:t>
            </a: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. 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이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뷰는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여러 개의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뷰를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담고 있는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뷰그룹이어야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함</a:t>
            </a:r>
            <a:endParaRPr kumimoji="0" lang="en-US" altLang="ko-KR" sz="1400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- 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이것은 부분화면과 같아서 </a:t>
            </a: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(1)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번에서 정의한 </a:t>
            </a: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XML 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레이아웃을 인플레이션 후 설정해야 함</a:t>
            </a:r>
            <a:endParaRPr kumimoji="0" lang="en-US" altLang="ko-KR" sz="1400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kumimoji="0" lang="en-US" altLang="ko-KR" sz="1400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(3) </a:t>
            </a:r>
            <a:r>
              <a:rPr kumimoji="0" lang="ko-KR" altLang="en-US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어댑터 정의하기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- 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데이터 관리 역할을 하는 어댑터 클래스를 만들고 그 안에 각 아이템으로 표시할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뷰를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리턴하는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kumimoji="0" lang="en-US" altLang="ko-KR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getView</a:t>
            </a: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()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메소드를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정의함</a:t>
            </a:r>
            <a:endParaRPr kumimoji="0" lang="en-US" altLang="ko-KR" sz="1400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endParaRPr kumimoji="0" lang="en-US" altLang="ko-KR" sz="1400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(4) </a:t>
            </a:r>
            <a:r>
              <a:rPr kumimoji="0" lang="ko-KR" altLang="en-US" sz="18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리스트뷰</a:t>
            </a:r>
            <a:r>
              <a:rPr kumimoji="0" lang="ko-KR" altLang="en-US" sz="18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정의하기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- 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화면에 보여줄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리스트뷰를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만들고 그 안에 데이터가 선택되었을 때 호출될 </a:t>
            </a:r>
            <a:r>
              <a:rPr kumimoji="0" lang="ko-KR" altLang="en-US" sz="1400" b="1" dirty="0" err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리스너</a:t>
            </a:r>
            <a:r>
              <a:rPr kumimoji="0" lang="ko-KR" altLang="en-US" sz="1400" b="1" dirty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객체를 정의함</a:t>
            </a:r>
            <a:endParaRPr kumimoji="0" lang="en-US" altLang="ko-KR" sz="1400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endParaRPr kumimoji="0" lang="ko-KR" altLang="en-US" sz="1400" b="1" dirty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2355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4471988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리스트뷰로 보여줄 때 해야 할 일들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3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2"/>
          <p:cNvGrpSpPr>
            <a:grpSpLocks/>
          </p:cNvGrpSpPr>
          <p:nvPr/>
        </p:nvGrpSpPr>
        <p:grpSpPr bwMode="auto">
          <a:xfrm>
            <a:off x="785813" y="3062288"/>
            <a:ext cx="2786062" cy="1000125"/>
            <a:chOff x="785782" y="3000372"/>
            <a:chExt cx="2857520" cy="822325"/>
          </a:xfrm>
        </p:grpSpPr>
        <p:sp>
          <p:nvSpPr>
            <p:cNvPr id="58399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아이템의</a:t>
              </a:r>
              <a:endParaRPr lang="en-US" altLang="ko-KR" sz="1600" b="1">
                <a:latin typeface="나눔고딕" pitchFamily="50" charset="-127"/>
                <a:ea typeface="나눔고딕" pitchFamily="50" charset="-127"/>
              </a:endParaRPr>
            </a:p>
            <a:p>
              <a:pPr eaLnBrk="1" fontAlgn="b" latinLnBrk="1" hangingPunct="1"/>
              <a:r>
                <a:rPr lang="en-US" altLang="ko-KR" sz="1600" b="1">
                  <a:latin typeface="나눔고딕" pitchFamily="50" charset="-127"/>
                  <a:ea typeface="나눔고딕" pitchFamily="50" charset="-127"/>
                </a:rPr>
                <a:t>XML </a:t>
              </a:r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레이아웃</a:t>
              </a:r>
            </a:p>
          </p:txBody>
        </p:sp>
        <p:sp>
          <p:nvSpPr>
            <p:cNvPr id="58400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85750" y="990600"/>
            <a:ext cx="3786188" cy="1143000"/>
            <a:chOff x="0" y="0"/>
            <a:chExt cx="1232" cy="975"/>
          </a:xfrm>
        </p:grpSpPr>
        <p:sp>
          <p:nvSpPr>
            <p:cNvPr id="58395" name="Rectangle 26"/>
            <p:cNvSpPr>
              <a:spLocks/>
            </p:cNvSpPr>
            <p:nvPr/>
          </p:nvSpPr>
          <p:spPr bwMode="auto">
            <a:xfrm>
              <a:off x="0" y="895"/>
              <a:ext cx="1232" cy="80"/>
            </a:xfrm>
            <a:prstGeom prst="rect">
              <a:avLst/>
            </a:prstGeom>
            <a:gradFill rotWithShape="0">
              <a:gsLst>
                <a:gs pos="0">
                  <a:srgbClr val="464658">
                    <a:alpha val="5099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latinLnBrk="1" hangingPunct="1"/>
              <a:endParaRPr lang="en-US" altLang="ko-KR" sz="1800" b="1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160" y="0"/>
              <a:ext cx="943" cy="937"/>
              <a:chOff x="0" y="0"/>
              <a:chExt cx="943" cy="937"/>
            </a:xfrm>
          </p:grpSpPr>
          <p:sp>
            <p:nvSpPr>
              <p:cNvPr id="58397" name="Rectangle 28"/>
              <p:cNvSpPr>
                <a:spLocks/>
              </p:cNvSpPr>
              <p:nvPr/>
            </p:nvSpPr>
            <p:spPr bwMode="auto">
              <a:xfrm>
                <a:off x="0" y="0"/>
                <a:ext cx="937" cy="93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AAAAAA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>
                <a:lvl1pPr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latinLnBrk="1" hangingPunct="1"/>
                <a:r>
                  <a:rPr lang="ko-KR" altLang="en-US" sz="1800" b="1">
                    <a:latin typeface="나눔고딕" pitchFamily="50" charset="-127"/>
                    <a:ea typeface="나눔고딕" pitchFamily="50" charset="-127"/>
                  </a:rPr>
                  <a:t>리스트뷰 사용하기 예제</a:t>
                </a:r>
              </a:p>
            </p:txBody>
          </p:sp>
          <p:sp>
            <p:nvSpPr>
              <p:cNvPr id="58398" name="Line 29"/>
              <p:cNvSpPr>
                <a:spLocks noChangeShapeType="1"/>
              </p:cNvSpPr>
              <p:nvPr/>
            </p:nvSpPr>
            <p:spPr bwMode="auto">
              <a:xfrm>
                <a:off x="0" y="7"/>
                <a:ext cx="943" cy="0"/>
              </a:xfrm>
              <a:prstGeom prst="line">
                <a:avLst/>
              </a:prstGeom>
              <a:noFill/>
              <a:ln w="4445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25"/>
          <p:cNvGrpSpPr>
            <a:grpSpLocks/>
          </p:cNvGrpSpPr>
          <p:nvPr/>
        </p:nvGrpSpPr>
        <p:grpSpPr bwMode="auto">
          <a:xfrm>
            <a:off x="3643313" y="3062288"/>
            <a:ext cx="2786062" cy="1000125"/>
            <a:chOff x="785782" y="3000372"/>
            <a:chExt cx="2857520" cy="822325"/>
          </a:xfrm>
        </p:grpSpPr>
        <p:sp>
          <p:nvSpPr>
            <p:cNvPr id="58393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한 아이템의 데이터를</a:t>
              </a:r>
              <a:endParaRPr lang="en-US" altLang="ko-KR" sz="1600" b="1">
                <a:latin typeface="나눔고딕" pitchFamily="50" charset="-127"/>
                <a:ea typeface="나눔고딕" pitchFamily="50" charset="-127"/>
              </a:endParaRPr>
            </a:p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넣을 클래스</a:t>
              </a:r>
            </a:p>
          </p:txBody>
        </p:sp>
        <p:sp>
          <p:nvSpPr>
            <p:cNvPr id="58394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58373" name="직사각형 27"/>
          <p:cNvSpPr>
            <a:spLocks noChangeArrowheads="1"/>
          </p:cNvSpPr>
          <p:nvPr/>
        </p:nvSpPr>
        <p:spPr bwMode="auto">
          <a:xfrm>
            <a:off x="785813" y="2133600"/>
            <a:ext cx="51435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아이콘이 들어 있는 리스트뷰의 아이템 정의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리스트뷰의 한 아이템을 선택했을 때 토스트 표시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374" name="직사각형 27"/>
          <p:cNvSpPr>
            <a:spLocks noChangeArrowheads="1"/>
          </p:cNvSpPr>
          <p:nvPr/>
        </p:nvSpPr>
        <p:spPr bwMode="auto">
          <a:xfrm>
            <a:off x="714375" y="4062413"/>
            <a:ext cx="27860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한 아이템으로 보여질 뷰의 </a:t>
            </a:r>
            <a:r>
              <a:rPr lang="en-US" altLang="ko-KR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XML </a:t>
            </a: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레이아웃 정의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375" name="직사각형 27"/>
          <p:cNvSpPr>
            <a:spLocks noChangeArrowheads="1"/>
          </p:cNvSpPr>
          <p:nvPr/>
        </p:nvSpPr>
        <p:spPr bwMode="auto">
          <a:xfrm>
            <a:off x="3571875" y="4062413"/>
            <a:ext cx="27860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한 아이템의 데이터를 넣을 클래스 정의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22"/>
          <p:cNvGrpSpPr>
            <a:grpSpLocks/>
          </p:cNvGrpSpPr>
          <p:nvPr/>
        </p:nvGrpSpPr>
        <p:grpSpPr bwMode="auto">
          <a:xfrm>
            <a:off x="785813" y="4824413"/>
            <a:ext cx="2786062" cy="1000125"/>
            <a:chOff x="785782" y="3000372"/>
            <a:chExt cx="2857520" cy="822325"/>
          </a:xfrm>
        </p:grpSpPr>
        <p:sp>
          <p:nvSpPr>
            <p:cNvPr id="58391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어댑터 클래스 정의</a:t>
              </a:r>
            </a:p>
          </p:txBody>
        </p:sp>
        <p:sp>
          <p:nvSpPr>
            <p:cNvPr id="58392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7" name="그룹 25"/>
          <p:cNvGrpSpPr>
            <a:grpSpLocks/>
          </p:cNvGrpSpPr>
          <p:nvPr/>
        </p:nvGrpSpPr>
        <p:grpSpPr bwMode="auto">
          <a:xfrm>
            <a:off x="3643313" y="4824413"/>
            <a:ext cx="2786062" cy="1000125"/>
            <a:chOff x="785782" y="3000372"/>
            <a:chExt cx="2857520" cy="822325"/>
          </a:xfrm>
        </p:grpSpPr>
        <p:sp>
          <p:nvSpPr>
            <p:cNvPr id="58389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리스트뷰를 사용하는</a:t>
              </a:r>
              <a:endParaRPr lang="en-US" altLang="ko-KR" sz="1600" b="1">
                <a:latin typeface="나눔고딕" pitchFamily="50" charset="-127"/>
                <a:ea typeface="나눔고딕" pitchFamily="50" charset="-127"/>
              </a:endParaRPr>
            </a:p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메인 액티비티 코드 작성</a:t>
              </a:r>
            </a:p>
          </p:txBody>
        </p:sp>
        <p:sp>
          <p:nvSpPr>
            <p:cNvPr id="58390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58378" name="직사각형 27"/>
          <p:cNvSpPr>
            <a:spLocks noChangeArrowheads="1"/>
          </p:cNvSpPr>
          <p:nvPr/>
        </p:nvSpPr>
        <p:spPr bwMode="auto">
          <a:xfrm>
            <a:off x="714375" y="5824538"/>
            <a:ext cx="27860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리스트뷰를 보여주는 역할을 하는 어댑터 클래스 정의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379" name="직사각형 27"/>
          <p:cNvSpPr>
            <a:spLocks noChangeArrowheads="1"/>
          </p:cNvSpPr>
          <p:nvPr/>
        </p:nvSpPr>
        <p:spPr bwMode="auto">
          <a:xfrm>
            <a:off x="3571875" y="5824538"/>
            <a:ext cx="27860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리스트뷰를 사용하는 메인 액티비티 코드 작성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35"/>
          <p:cNvGrpSpPr>
            <a:grpSpLocks/>
          </p:cNvGrpSpPr>
          <p:nvPr/>
        </p:nvGrpSpPr>
        <p:grpSpPr bwMode="auto">
          <a:xfrm>
            <a:off x="6500813" y="4833938"/>
            <a:ext cx="2786062" cy="1000125"/>
            <a:chOff x="785782" y="3000372"/>
            <a:chExt cx="2857520" cy="822325"/>
          </a:xfrm>
        </p:grpSpPr>
        <p:sp>
          <p:nvSpPr>
            <p:cNvPr id="58387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리스트뷰 선택 이벤트</a:t>
              </a:r>
              <a:endParaRPr lang="en-US" altLang="ko-KR" sz="1600" b="1">
                <a:latin typeface="나눔고딕" pitchFamily="50" charset="-127"/>
                <a:ea typeface="나눔고딕" pitchFamily="50" charset="-127"/>
              </a:endParaRPr>
            </a:p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처리 코드 작성</a:t>
              </a:r>
            </a:p>
          </p:txBody>
        </p:sp>
        <p:sp>
          <p:nvSpPr>
            <p:cNvPr id="58388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58381" name="직사각형 27"/>
          <p:cNvSpPr>
            <a:spLocks noChangeArrowheads="1"/>
          </p:cNvSpPr>
          <p:nvPr/>
        </p:nvSpPr>
        <p:spPr bwMode="auto">
          <a:xfrm>
            <a:off x="6429375" y="5834063"/>
            <a:ext cx="2786063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한 아이템을 선택했을 때의 이벤트 처리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828675" y="201613"/>
            <a:ext cx="305911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리스트뷰 사용하기 예제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83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8385" name="_x177895520" descr="P02_S005_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75" y="909638"/>
            <a:ext cx="137477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6" name="_x42482104" descr="P02_S005_0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909638"/>
            <a:ext cx="13747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443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0423" name="_x70177184" descr="P04_0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11350"/>
            <a:ext cx="63500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390525" y="1911350"/>
            <a:ext cx="6408738" cy="2160588"/>
          </a:xfrm>
          <a:prstGeom prst="roundRect">
            <a:avLst>
              <a:gd name="adj" fmla="val 4578"/>
            </a:avLst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 dirty="0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25" name="직사각형 9"/>
          <p:cNvSpPr>
            <a:spLocks noChangeArrowheads="1"/>
          </p:cNvSpPr>
          <p:nvPr/>
        </p:nvSpPr>
        <p:spPr bwMode="auto">
          <a:xfrm>
            <a:off x="1808163" y="3619500"/>
            <a:ext cx="3595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리스트뷰의 한 아이템이 갖는 레이아웃의 예</a:t>
            </a:r>
            <a:r>
              <a:rPr lang="en-US" altLang="ko-KR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b="1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0525" y="4286250"/>
            <a:ext cx="9505950" cy="202247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8080"/>
                </a:solidFill>
              </a:rPr>
              <a:t>&lt;?</a:t>
            </a:r>
            <a:r>
              <a:rPr lang="en-US" altLang="ko-KR" sz="1600" dirty="0">
                <a:solidFill>
                  <a:srgbClr val="3F7F7F"/>
                </a:solidFill>
              </a:rPr>
              <a:t>xml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7F007F"/>
                </a:solidFill>
              </a:rPr>
              <a:t>version</a:t>
            </a:r>
            <a:r>
              <a:rPr lang="en-US" altLang="ko-KR" sz="1600" dirty="0">
                <a:solidFill>
                  <a:srgbClr val="000000"/>
                </a:solidFill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</a:rPr>
              <a:t>"1.0"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7F007F"/>
                </a:solidFill>
              </a:rPr>
              <a:t>encoding</a:t>
            </a:r>
            <a:r>
              <a:rPr lang="en-US" altLang="ko-KR" sz="1600" dirty="0">
                <a:solidFill>
                  <a:srgbClr val="000000"/>
                </a:solidFill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</a:rPr>
              <a:t>"utf-8"</a:t>
            </a:r>
            <a:r>
              <a:rPr lang="en-US" altLang="ko-KR" sz="1600" dirty="0">
                <a:solidFill>
                  <a:srgbClr val="008080"/>
                </a:solidFill>
              </a:rPr>
              <a:t>?&gt;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8080"/>
                </a:solidFill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</a:rPr>
              <a:t>LinearLayout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>
                <a:solidFill>
                  <a:srgbClr val="7F007F"/>
                </a:solidFill>
              </a:rPr>
              <a:t>xmlns:android</a:t>
            </a:r>
            <a:r>
              <a:rPr lang="en-US" altLang="ko-KR" sz="1600" dirty="0">
                <a:solidFill>
                  <a:srgbClr val="000000"/>
                </a:solidFill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</a:rPr>
              <a:t>"http://schemas.android.com/apk/res/android"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7F007F"/>
                </a:solidFill>
              </a:rPr>
              <a:t>  android:layout_width</a:t>
            </a:r>
            <a:r>
              <a:rPr lang="en-US" altLang="ko-KR" sz="1600" dirty="0">
                <a:solidFill>
                  <a:srgbClr val="000000"/>
                </a:solidFill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</a:rPr>
              <a:t>"wrap_content"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7F007F"/>
                </a:solidFill>
              </a:rPr>
              <a:t>  android:layout_height</a:t>
            </a:r>
            <a:r>
              <a:rPr lang="en-US" altLang="ko-KR" sz="1600" dirty="0">
                <a:solidFill>
                  <a:srgbClr val="000000"/>
                </a:solidFill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</a:rPr>
              <a:t>"wrap_content"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7F007F"/>
                </a:solidFill>
              </a:rPr>
              <a:t>  android:orientation</a:t>
            </a:r>
            <a:r>
              <a:rPr lang="en-US" altLang="ko-KR" sz="1600" dirty="0">
                <a:solidFill>
                  <a:srgbClr val="000000"/>
                </a:solidFill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</a:rPr>
              <a:t>"horizontal"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8080"/>
                </a:solidFill>
              </a:rPr>
              <a:t>  &gt;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3875" y="6122988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828675" y="201613"/>
            <a:ext cx="54133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 아이템으로 보여줄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정의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429" name="TextBox 4"/>
          <p:cNvSpPr txBox="1">
            <a:spLocks noChangeArrowheads="1"/>
          </p:cNvSpPr>
          <p:nvPr/>
        </p:nvSpPr>
        <p:spPr bwMode="auto">
          <a:xfrm>
            <a:off x="500063" y="1028700"/>
            <a:ext cx="95011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0" hangingPunct="1">
              <a:lnSpc>
                <a:spcPts val="2400"/>
              </a:lnSpc>
              <a:spcBef>
                <a:spcPct val="0"/>
              </a:spcBef>
              <a:buFontTx/>
              <a:buChar char="•"/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선택위젯에서 각각의 아이템은 동일한 레이아웃을 가진 뷰가 반복적으로 보여짐</a:t>
            </a:r>
            <a:endParaRPr lang="en-US" altLang="ko-KR" sz="18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fontAlgn="b" latinLnBrk="0" hangingPunct="1">
              <a:lnSpc>
                <a:spcPts val="2400"/>
              </a:lnSpc>
              <a:spcBef>
                <a:spcPct val="0"/>
              </a:spcBef>
              <a:buFontTx/>
              <a:buChar char="•"/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각각의 아이템을 위한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XML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레이아웃이 필요함</a:t>
            </a:r>
            <a:endParaRPr lang="en-US" altLang="ko-KR" sz="18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6043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8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0525" y="981075"/>
            <a:ext cx="9505950" cy="53276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1762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&lt;</a:t>
            </a:r>
            <a:r>
              <a:rPr lang="en-US" altLang="ko-KR" dirty="0">
                <a:solidFill>
                  <a:srgbClr val="3F7F7F"/>
                </a:solidFill>
              </a:rPr>
              <a:t>ImageView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  android:id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"@+id/iconItem"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  android:layout_width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"wrap_content"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  android:layout_height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"wrap_content"</a:t>
            </a:r>
            <a:endParaRPr lang="en-US" altLang="ko-KR" dirty="0">
              <a:solidFill>
                <a:srgbClr val="000000"/>
              </a:solidFill>
            </a:endParaRP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  android:padding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"8dip"</a:t>
            </a:r>
            <a:endParaRPr lang="en-US" altLang="ko-KR" dirty="0">
              <a:solidFill>
                <a:srgbClr val="000000"/>
              </a:solidFill>
            </a:endParaRP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  android:layout_gravity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"center_vertical"</a:t>
            </a:r>
            <a:endParaRPr lang="en-US" altLang="ko-KR" dirty="0">
              <a:solidFill>
                <a:srgbClr val="000000"/>
              </a:solidFill>
            </a:endParaRP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  /&gt;</a:t>
            </a:r>
            <a:endParaRPr lang="en-US" altLang="ko-KR" dirty="0">
              <a:solidFill>
                <a:srgbClr val="000000"/>
              </a:solidFill>
            </a:endParaRPr>
          </a:p>
          <a:p>
            <a:pPr indent="1762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>
              <a:solidFill>
                <a:srgbClr val="008080"/>
              </a:solidFill>
            </a:endParaRPr>
          </a:p>
          <a:p>
            <a:pPr indent="1762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&lt;</a:t>
            </a:r>
            <a:r>
              <a:rPr lang="en-US" altLang="ko-KR" dirty="0">
                <a:solidFill>
                  <a:srgbClr val="3F7F7F"/>
                </a:solidFill>
              </a:rPr>
              <a:t>LinearLayout</a:t>
            </a:r>
            <a:endParaRPr lang="en-US" altLang="ko-KR" dirty="0">
              <a:solidFill>
                <a:srgbClr val="000000"/>
              </a:solidFill>
            </a:endParaRP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android:layout_width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"wrap_content"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android:layout_height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"wrap_content"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android:orientation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"vertical"</a:t>
            </a:r>
            <a:endParaRPr lang="en-US" altLang="ko-KR" dirty="0">
              <a:solidFill>
                <a:srgbClr val="000000"/>
              </a:solidFill>
            </a:endParaRP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7F007F"/>
                </a:solidFill>
              </a:rPr>
              <a:t>android:layout_alignParentLeft</a:t>
            </a:r>
            <a:r>
              <a:rPr lang="en-US" altLang="ko-KR" dirty="0">
                <a:solidFill>
                  <a:srgbClr val="000000"/>
                </a:solidFill>
              </a:rPr>
              <a:t>=</a:t>
            </a:r>
            <a:r>
              <a:rPr lang="en-US" altLang="ko-KR" i="1" dirty="0">
                <a:solidFill>
                  <a:srgbClr val="2A00FF"/>
                </a:solidFill>
              </a:rPr>
              <a:t>"true"</a:t>
            </a:r>
            <a:endParaRPr lang="en-US" altLang="ko-KR" dirty="0">
              <a:solidFill>
                <a:srgbClr val="000000"/>
              </a:solidFill>
            </a:endParaRPr>
          </a:p>
          <a:p>
            <a:pPr indent="2651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8080"/>
                </a:solidFill>
              </a:rPr>
              <a:t>&gt;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72438" y="6122988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75" name="TextBox 6"/>
          <p:cNvSpPr txBox="1">
            <a:spLocks noChangeArrowheads="1"/>
          </p:cNvSpPr>
          <p:nvPr/>
        </p:nvSpPr>
        <p:spPr bwMode="auto">
          <a:xfrm>
            <a:off x="5143500" y="2276475"/>
            <a:ext cx="2232025" cy="522288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왼쪽에 보이는 이미지뷰 정의</a:t>
            </a:r>
          </a:p>
        </p:txBody>
      </p:sp>
      <p:sp>
        <p:nvSpPr>
          <p:cNvPr id="27" name="타원 26"/>
          <p:cNvSpPr/>
          <p:nvPr/>
        </p:nvSpPr>
        <p:spPr>
          <a:xfrm>
            <a:off x="5000625" y="2289175"/>
            <a:ext cx="287338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오른쪽 대괄호 27"/>
          <p:cNvSpPr/>
          <p:nvPr/>
        </p:nvSpPr>
        <p:spPr>
          <a:xfrm>
            <a:off x="4495800" y="1773238"/>
            <a:ext cx="215900" cy="1655762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828675" y="201613"/>
            <a:ext cx="6300788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 아이템으로 보여줄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정의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79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8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0525" y="1714500"/>
            <a:ext cx="9505950" cy="4379913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class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SingerItem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String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name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String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mobile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age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resId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SingerItem(String name, String mobile,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age,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resId) {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this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name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= name;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this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mobile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= mobile;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this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age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= age;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this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resId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= resId;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kern="100" dirty="0">
                <a:cs typeface="Times New Roman" panose="02020603050405020304" pitchFamily="18" charset="0"/>
              </a:rPr>
              <a:t> </a:t>
            </a:r>
            <a:endParaRPr lang="ko-KR" altLang="ko-KR" kern="100" dirty="0">
              <a:cs typeface="Times New Roman" panose="02020603050405020304" pitchFamily="18" charset="0"/>
            </a:endParaRPr>
          </a:p>
          <a:p>
            <a:pPr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 </a:t>
            </a: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>
          <a:xfrm>
            <a:off x="828675" y="201613"/>
            <a:ext cx="533876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한 아이템으로 보여줄 데이터 클래스 정의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71" name="TextBox 4"/>
          <p:cNvSpPr txBox="1">
            <a:spLocks noChangeArrowheads="1"/>
          </p:cNvSpPr>
          <p:nvPr/>
        </p:nvSpPr>
        <p:spPr bwMode="auto">
          <a:xfrm>
            <a:off x="500063" y="1028700"/>
            <a:ext cx="9501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42875" latinLnBrk="1">
              <a:spcBef>
                <a:spcPct val="20000"/>
              </a:spcBef>
              <a:buFont typeface="Arial" charset="0"/>
              <a:buChar char="•"/>
              <a:tabLst>
                <a:tab pos="0" algn="l"/>
              </a:tabLst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142875" latinLnBrk="1">
              <a:spcBef>
                <a:spcPct val="20000"/>
              </a:spcBef>
              <a:buFont typeface="Arial" charset="0"/>
              <a:buChar char="–"/>
              <a:tabLst>
                <a:tab pos="0" algn="l"/>
              </a:tabLst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142875" latinLnBrk="1">
              <a:spcBef>
                <a:spcPct val="20000"/>
              </a:spcBef>
              <a:buFont typeface="Arial" charset="0"/>
              <a:buChar char="•"/>
              <a:tabLst>
                <a:tab pos="0" algn="l"/>
              </a:tabLst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142875" latinLnBrk="1">
              <a:spcBef>
                <a:spcPct val="20000"/>
              </a:spcBef>
              <a:buFont typeface="Arial" charset="0"/>
              <a:buChar char="–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142875" latinLnBrk="1">
              <a:spcBef>
                <a:spcPct val="20000"/>
              </a:spcBef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428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</a:tabLst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0" hangingPunct="1">
              <a:lnSpc>
                <a:spcPts val="2400"/>
              </a:lnSpc>
              <a:spcBef>
                <a:spcPct val="0"/>
              </a:spcBef>
              <a:buFontTx/>
              <a:buChar char="•"/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각각의 아이템을 위한 데이터도 별도의 클래스로 정의하여 사용</a:t>
            </a:r>
            <a:endParaRPr lang="en-US" altLang="ko-KR" sz="18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66572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8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0525" y="981075"/>
            <a:ext cx="9505950" cy="53276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 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class</a:t>
            </a:r>
            <a:r>
              <a:rPr lang="en-US" altLang="ko-KR" dirty="0">
                <a:solidFill>
                  <a:srgbClr val="000000"/>
                </a:solidFill>
              </a:rPr>
              <a:t> SingerAdapter </a:t>
            </a:r>
            <a:r>
              <a:rPr lang="en-US" altLang="ko-KR" b="1" dirty="0">
                <a:solidFill>
                  <a:srgbClr val="7F0055"/>
                </a:solidFill>
              </a:rPr>
              <a:t>extends</a:t>
            </a:r>
            <a:r>
              <a:rPr lang="en-US" altLang="ko-KR" dirty="0">
                <a:solidFill>
                  <a:srgbClr val="000000"/>
                </a:solidFill>
              </a:rPr>
              <a:t> BaseAdapter {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 private</a:t>
            </a:r>
            <a:r>
              <a:rPr lang="en-US" altLang="ko-KR" dirty="0">
                <a:solidFill>
                  <a:srgbClr val="000000"/>
                </a:solidFill>
              </a:rPr>
              <a:t> Context </a:t>
            </a:r>
            <a:r>
              <a:rPr lang="en-US" altLang="ko-KR" dirty="0">
                <a:solidFill>
                  <a:srgbClr val="0000C0"/>
                </a:solidFill>
              </a:rPr>
              <a:t>context</a:t>
            </a:r>
            <a:r>
              <a:rPr lang="en-US" altLang="ko-KR" dirty="0">
                <a:solidFill>
                  <a:srgbClr val="000000"/>
                </a:solidFill>
              </a:rPr>
              <a:t>;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>
              <a:solidFill>
                <a:srgbClr val="7F0055"/>
              </a:solidFill>
            </a:endParaRP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 private</a:t>
            </a:r>
            <a:r>
              <a:rPr lang="en-US" altLang="ko-KR" dirty="0">
                <a:solidFill>
                  <a:srgbClr val="000000"/>
                </a:solidFill>
              </a:rPr>
              <a:t> ArrayList&lt;SingerItem&gt; </a:t>
            </a:r>
            <a:r>
              <a:rPr lang="en-US" altLang="ko-KR" dirty="0">
                <a:solidFill>
                  <a:srgbClr val="0000C0"/>
                </a:solidFill>
              </a:rPr>
              <a:t>items</a:t>
            </a:r>
            <a:r>
              <a:rPr lang="en-US" altLang="ko-KR" dirty="0">
                <a:solidFill>
                  <a:srgbClr val="000000"/>
                </a:solidFill>
              </a:rPr>
              <a:t> = </a:t>
            </a:r>
            <a:r>
              <a:rPr lang="en-US" altLang="ko-KR" b="1" dirty="0">
                <a:solidFill>
                  <a:srgbClr val="7F0055"/>
                </a:solidFill>
              </a:rPr>
              <a:t>new</a:t>
            </a:r>
            <a:r>
              <a:rPr lang="en-US" altLang="ko-KR" dirty="0">
                <a:solidFill>
                  <a:srgbClr val="000000"/>
                </a:solidFill>
              </a:rPr>
              <a:t> ArrayList&lt;SingerItem&gt;();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dirty="0">
              <a:solidFill>
                <a:srgbClr val="7F0055"/>
              </a:solidFill>
            </a:endParaRP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 public</a:t>
            </a:r>
            <a:r>
              <a:rPr lang="en-US" altLang="ko-KR" dirty="0">
                <a:solidFill>
                  <a:srgbClr val="000000"/>
                </a:solidFill>
              </a:rPr>
              <a:t> SingerAdapter(Context context) {</a:t>
            </a:r>
          </a:p>
          <a:p>
            <a:pPr indent="1762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C0"/>
                </a:solidFill>
              </a:rPr>
              <a:t>  context</a:t>
            </a:r>
            <a:r>
              <a:rPr lang="en-US" altLang="ko-KR" dirty="0">
                <a:solidFill>
                  <a:srgbClr val="000000"/>
                </a:solidFill>
              </a:rPr>
              <a:t> = context;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 }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 …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 public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b="1" dirty="0">
                <a:solidFill>
                  <a:srgbClr val="7F0055"/>
                </a:solidFill>
              </a:rPr>
              <a:t>int</a:t>
            </a:r>
            <a:r>
              <a:rPr lang="en-US" altLang="ko-KR" dirty="0">
                <a:solidFill>
                  <a:srgbClr val="000000"/>
                </a:solidFill>
              </a:rPr>
              <a:t> getCount() {</a:t>
            </a:r>
          </a:p>
          <a:p>
            <a:pPr indent="1762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  return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C0"/>
                </a:solidFill>
              </a:rPr>
              <a:t>items</a:t>
            </a:r>
            <a:r>
              <a:rPr lang="en-US" altLang="ko-KR" dirty="0">
                <a:solidFill>
                  <a:srgbClr val="000000"/>
                </a:solidFill>
              </a:rPr>
              <a:t>.size();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 }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 …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 public</a:t>
            </a:r>
            <a:r>
              <a:rPr lang="en-US" altLang="ko-KR" dirty="0">
                <a:solidFill>
                  <a:srgbClr val="000000"/>
                </a:solidFill>
              </a:rPr>
              <a:t> Object getItem(</a:t>
            </a:r>
            <a:r>
              <a:rPr lang="en-US" altLang="ko-KR" b="1" dirty="0">
                <a:solidFill>
                  <a:srgbClr val="7F0055"/>
                </a:solidFill>
              </a:rPr>
              <a:t>int</a:t>
            </a:r>
            <a:r>
              <a:rPr lang="en-US" altLang="ko-KR" dirty="0">
                <a:solidFill>
                  <a:srgbClr val="000000"/>
                </a:solidFill>
              </a:rPr>
              <a:t> position) {</a:t>
            </a:r>
          </a:p>
          <a:p>
            <a:pPr indent="1762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7F0055"/>
                </a:solidFill>
              </a:rPr>
              <a:t>   return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olidFill>
                  <a:srgbClr val="0000C0"/>
                </a:solidFill>
              </a:rPr>
              <a:t>items</a:t>
            </a:r>
            <a:r>
              <a:rPr lang="en-US" altLang="ko-KR" dirty="0">
                <a:solidFill>
                  <a:srgbClr val="000000"/>
                </a:solidFill>
              </a:rPr>
              <a:t>.get(position);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 }</a:t>
            </a:r>
          </a:p>
          <a:p>
            <a:pPr indent="88900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rgbClr val="000000"/>
                </a:solidFill>
              </a:rPr>
              <a:t>  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72438" y="6122988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새로운 어댑터 클래스 정의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2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7578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90525" y="981075"/>
            <a:ext cx="9505950" cy="53276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dirty="0">
                <a:solidFill>
                  <a:srgbClr val="8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@Override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 getView(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position, View convertView, ViewGroup viewGroup) { 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SingerItemView view =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new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SingerItemView(getApplicationContext());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SingerItem item = </a:t>
            </a:r>
            <a:r>
              <a:rPr lang="en-US" altLang="ko-KR" b="1" dirty="0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items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.get(position);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view.setName(item.getName());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view.setMobile(item.getMobile());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view.setAge(item.getAge());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view.setImage(item.getResId());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 dirty="0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return </a:t>
            </a: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view;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kern="100" dirty="0">
                <a:cs typeface="Times New Roman" panose="02020603050405020304" pitchFamily="18" charset="0"/>
              </a:rPr>
              <a:t> </a:t>
            </a:r>
            <a:endParaRPr lang="ko-KR" altLang="ko-KR" kern="100" dirty="0">
              <a:cs typeface="Times New Roman" panose="02020603050405020304" pitchFamily="18" charset="0"/>
            </a:endParaRP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828675" y="201613"/>
            <a:ext cx="432117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새로운 어댑터 클래스 정의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계속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67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3550" y="3265488"/>
            <a:ext cx="9504363" cy="2663825"/>
          </a:xfrm>
          <a:prstGeom prst="roundRect">
            <a:avLst>
              <a:gd name="adj" fmla="val 4578"/>
            </a:avLst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 dirty="0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63550" y="1266825"/>
            <a:ext cx="9505950" cy="159067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[Reference]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public View getView (int position, View convertView, ViewGroup parent)</a:t>
            </a:r>
          </a:p>
        </p:txBody>
      </p:sp>
      <p:sp>
        <p:nvSpPr>
          <p:cNvPr id="72712" name="TextBox 2"/>
          <p:cNvSpPr txBox="1">
            <a:spLocks noChangeArrowheads="1"/>
          </p:cNvSpPr>
          <p:nvPr/>
        </p:nvSpPr>
        <p:spPr bwMode="auto">
          <a:xfrm>
            <a:off x="463550" y="3411538"/>
            <a:ext cx="9421813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90500" indent="-19050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첫 번째 파라미터 </a:t>
            </a:r>
            <a:r>
              <a:rPr kumimoji="0" lang="en-US" altLang="ko-KR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- </a:t>
            </a: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아이템의 인덱스를 의미하는 것으로 리스트뷰에서 보일 아이템의 위치 정보라 할 수 있음</a:t>
            </a:r>
            <a:r>
              <a:rPr kumimoji="0" lang="en-US" altLang="ko-KR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. 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                          0</a:t>
            </a: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부터 시작하여 아이템의 개수만큼 파라미터로 전달됨</a:t>
            </a:r>
            <a:endParaRPr kumimoji="0" lang="en-US" altLang="ko-KR" sz="14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두 번째 파라미터 </a:t>
            </a:r>
            <a:r>
              <a:rPr kumimoji="0" lang="en-US" altLang="ko-KR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- </a:t>
            </a: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현재 인덱스에 해당하는 뷰 객체를 의미하는데 안드로이드에서는 선택 위젯이 데이터가 많아</a:t>
            </a:r>
            <a:endParaRPr kumimoji="0" lang="en-US" altLang="ko-KR" sz="14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                         </a:t>
            </a: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스크롤될 때 뷰를 재활용하는 메커니즘을 가지고 있어 한 번 만들어진 뷰가 화면 상에 그대로</a:t>
            </a:r>
            <a:endParaRPr kumimoji="0" lang="en-US" altLang="ko-KR" sz="14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FontTx/>
              <a:buNone/>
            </a:pPr>
            <a:r>
              <a:rPr kumimoji="0" lang="en-US" altLang="ko-KR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                         </a:t>
            </a: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다시 보일 수 있도록 되어 있음</a:t>
            </a:r>
            <a:r>
              <a:rPr kumimoji="0" lang="en-US" altLang="ko-KR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. </a:t>
            </a: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따라서 이 뷰가 널값이 아니면 재활용 가능함</a:t>
            </a:r>
            <a:endParaRPr kumimoji="0" lang="en-US" altLang="ko-KR" sz="14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세 번째 파라미터 </a:t>
            </a:r>
            <a:r>
              <a:rPr kumimoji="0" lang="en-US" altLang="ko-KR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- </a:t>
            </a:r>
            <a:r>
              <a:rPr kumimoji="0" lang="ko-KR" altLang="en-US" sz="14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부모 컨테이너 객체임</a:t>
            </a: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endParaRPr kumimoji="0" lang="ko-KR" altLang="en-US" sz="14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eaLnBrk="1" latinLnBrk="0" hangingPunct="1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</a:pPr>
            <a:endParaRPr kumimoji="0" lang="ko-KR" altLang="en-US" sz="14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41575" cy="369887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getView()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14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5053013" y="755967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45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effectLst/>
                <a:latin typeface="나눔고딕" pitchFamily="50" charset="-127"/>
                <a:ea typeface="나눔고딕" pitchFamily="50" charset="-127"/>
              </a:rPr>
              <a:t>안드로이드에서</a:t>
            </a:r>
            <a:r>
              <a:rPr lang="ko-KR" altLang="en-US" dirty="0" smtClean="0">
                <a:effectLst/>
                <a:latin typeface="나눔고딕" pitchFamily="50" charset="-127"/>
                <a:ea typeface="나눔고딕" pitchFamily="50" charset="-127"/>
              </a:rPr>
              <a:t> 제공하는 대표 레이아웃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90972" y="908720"/>
          <a:ext cx="9289479" cy="5523115"/>
        </p:xfrm>
        <a:graphic>
          <a:graphicData uri="http://schemas.openxmlformats.org/drawingml/2006/table">
            <a:tbl>
              <a:tblPr/>
              <a:tblGrid>
                <a:gridCol w="29085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809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816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smtClean="0">
                          <a:solidFill>
                            <a:srgbClr val="FFFFC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레이아웃 이름</a:t>
                      </a:r>
                      <a:endParaRPr lang="ko-KR" altLang="en-US" sz="1600" dirty="0">
                        <a:solidFill>
                          <a:srgbClr val="FFFFC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dirty="0" smtClean="0">
                          <a:solidFill>
                            <a:srgbClr val="FFFFCC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600" dirty="0">
                        <a:solidFill>
                          <a:srgbClr val="FFFFCC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84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리니어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레이아웃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박스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(Box)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사각형 영역들을 이용해 화면을 구성하는 방법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표준 자바의 </a:t>
                      </a:r>
                      <a:r>
                        <a:rPr lang="en-US" altLang="ko-KR" sz="14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BoxLayout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 유사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670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상대 레이아웃</a:t>
                      </a:r>
                      <a:endParaRPr 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규칙</a:t>
                      </a: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(Rule)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 모델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부모 컨테이너나 다른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뷰와의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상대적 위치를 이용해 화면을 구성하는 방법</a:t>
                      </a:r>
                      <a:endParaRPr lang="en-US" altLang="ko-KR" sz="120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가장 단순하지만 여러 개의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뷰를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ㅜ가하는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경우 중첩시킬 수 있으므로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뷰를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중첩한 후 각 </a:t>
                      </a:r>
                      <a:r>
                        <a:rPr lang="ko-KR" altLang="en-US" sz="12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뷰를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전환하여 보여주는 방식으로 사용할 때 유용함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9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80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프레임 레이아웃</a:t>
                      </a:r>
                      <a:endParaRPr 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격자</a:t>
                      </a: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(Grid)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격자 모양의 배열을 이용하여 화면을 구성하는 방법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HTML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많이 사용하는 정렬 방식과 유사하여 실용적임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84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테이블 레이아웃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스크롤이 가능한 컨테이너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또는 </a:t>
                      </a:r>
                      <a:r>
                        <a:rPr lang="ko-KR" altLang="en-US" sz="14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뷰그룹이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들어갈 수 있으며 화면 영역을 넘어갈 때 스크롤 기능 제공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84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스크롤 </a:t>
                      </a:r>
                      <a:r>
                        <a:rPr lang="ko-KR" altLang="en-US" sz="14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스크롤이 가능한 컨테이너</a:t>
                      </a:r>
                      <a:endParaRPr lang="en-US" altLang="ko-KR" sz="1400" dirty="0" smtClean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또는 </a:t>
                      </a:r>
                      <a:r>
                        <a:rPr lang="ko-KR" altLang="en-US" sz="1400" dirty="0" err="1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뷰그룹이</a:t>
                      </a:r>
                      <a:r>
                        <a:rPr lang="ko-KR" altLang="en-US" sz="14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들어갈 수 있으며 화면 영역을 넘어갈 때 스크롤 기능 제공</a:t>
                      </a:r>
                      <a:endParaRPr lang="ko-KR" altLang="en-US" sz="14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27" marB="45727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3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 dirty="0" smtClean="0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b="1" dirty="0" smtClean="0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레이아웃 익히기</a:t>
            </a:r>
            <a:endParaRPr kumimoji="0" lang="en-US" altLang="ko-KR" b="1" dirty="0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741713" cy="369332"/>
          </a:xfrm>
        </p:spPr>
        <p:txBody>
          <a:bodyPr/>
          <a:lstStyle/>
          <a:p>
            <a:r>
              <a:rPr lang="en-US" altLang="ko-KR" smtClean="0"/>
              <a:t>SingerAdapter.java</a:t>
            </a: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988" y="589774"/>
            <a:ext cx="8613229" cy="62682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81577" cy="369332"/>
          </a:xfrm>
        </p:spPr>
        <p:txBody>
          <a:bodyPr/>
          <a:lstStyle/>
          <a:p>
            <a:r>
              <a:rPr lang="en-US" altLang="ko-KR" dirty="0" smtClean="0"/>
              <a:t>MainActivity.java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32" y="965263"/>
            <a:ext cx="10256068" cy="56320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732269"/>
      </p:ext>
    </p:extLst>
  </p:cSld>
  <p:clrMapOvr>
    <a:masterClrMapping/>
  </p:clrMapOvr>
  <p:transition>
    <p:dissolv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1488"/>
            <a:ext cx="10610850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1427" name="Rectangle 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828675" y="201613"/>
            <a:ext cx="1241425" cy="369887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실행 화면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08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리스트뷰 사용하기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6809" name="_x42145064" descr="P02_S005_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579563"/>
            <a:ext cx="21590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10" name="_x42146744" descr="P02_S005_0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1579563"/>
            <a:ext cx="2160588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07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리니어 레이아웃 사용방식</a:t>
            </a:r>
          </a:p>
        </p:txBody>
      </p:sp>
      <p:sp>
        <p:nvSpPr>
          <p:cNvPr id="21508" name="TextBox 9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대표적인 레이아웃 살펴보기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510" name="_x177228320" descr="P02_S002_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550" y="1412875"/>
            <a:ext cx="896620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704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5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>
                <a:solidFill>
                  <a:srgbClr val="FFFF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en-US" altLang="ko-KR" sz="4800" i="1" smtClean="0">
                <a:solidFill>
                  <a:srgbClr val="FFFF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en-US" altLang="ko-KR" sz="4800" i="1">
              <a:solidFill>
                <a:srgbClr val="FFFF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9706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691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안드로이드 프로젝트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716" name="TextBox 31"/>
          <p:cNvSpPr txBox="1">
            <a:spLocks noChangeArrowheads="1"/>
          </p:cNvSpPr>
          <p:nvPr/>
        </p:nvSpPr>
        <p:spPr bwMode="auto">
          <a:xfrm>
            <a:off x="0" y="0"/>
            <a:ext cx="492918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첫째 마당</a:t>
            </a: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– CH4.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프로젝트와 개발도구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79122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55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상대 레이아웃 사용방식</a:t>
            </a:r>
          </a:p>
        </p:txBody>
      </p:sp>
      <p:sp>
        <p:nvSpPr>
          <p:cNvPr id="23556" name="TextBox 9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대표적인 레이아웃 살펴보기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558" name="_x177227280" descr="P02_S002_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3413" y="1557338"/>
            <a:ext cx="5816600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603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프레임 레이아웃 사용방식</a:t>
            </a:r>
          </a:p>
        </p:txBody>
      </p:sp>
      <p:sp>
        <p:nvSpPr>
          <p:cNvPr id="25604" name="TextBox 9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대표적인 레이아웃 살펴보기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43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606" name="_x177229120" descr="P02_S002_0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5713" y="1557338"/>
            <a:ext cx="7439025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38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01232" cy="369332"/>
          </a:xfrm>
        </p:spPr>
        <p:txBody>
          <a:bodyPr/>
          <a:lstStyle/>
          <a:p>
            <a:pPr>
              <a:defRPr/>
            </a:pPr>
            <a:r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애플리케이션 구성요소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5" name="_x189787168" descr="P02-C02-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8413"/>
            <a:ext cx="745172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416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4</a:t>
            </a:r>
            <a:r>
              <a:rPr lang="en-US" altLang="ko-KR" sz="4800" i="1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.</a:t>
            </a:r>
            <a:endParaRPr lang="en-US" altLang="ko-KR" sz="4800" i="1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17418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6200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레이아웃 인플레이션 이해하기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28" name="TextBox 31"/>
          <p:cNvSpPr txBox="1">
            <a:spLocks noChangeArrowheads="1"/>
          </p:cNvSpPr>
          <p:nvPr/>
        </p:nvSpPr>
        <p:spPr bwMode="auto">
          <a:xfrm>
            <a:off x="0" y="0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</a:t>
            </a: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– CH3.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애플리케이션 구성하기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0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63" name="내용 개체 틀 2"/>
          <p:cNvSpPr txBox="1">
            <a:spLocks/>
          </p:cNvSpPr>
          <p:nvPr/>
        </p:nvSpPr>
        <p:spPr bwMode="auto">
          <a:xfrm>
            <a:off x="714375" y="1203325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setContentView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메소드에서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XML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레이아웃 파일 매칭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64" name="제목 11"/>
          <p:cNvSpPr>
            <a:spLocks noGrp="1"/>
          </p:cNvSpPr>
          <p:nvPr>
            <p:ph type="title"/>
          </p:nvPr>
        </p:nvSpPr>
        <p:spPr>
          <a:xfrm>
            <a:off x="828675" y="201613"/>
            <a:ext cx="5788025" cy="369887"/>
          </a:xfrm>
        </p:spPr>
        <p:txBody>
          <a:bodyPr/>
          <a:lstStyle/>
          <a:p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XML 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레이아웃 파일과 자바 소스 파일의 매칭</a:t>
            </a:r>
          </a:p>
        </p:txBody>
      </p:sp>
      <p:sp>
        <p:nvSpPr>
          <p:cNvPr id="19465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레이아웃 인플레이션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466" name="_x189688808" descr="P02_S003_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916113"/>
            <a:ext cx="9675812" cy="344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7" name="_x242936416"/>
          <p:cNvSpPr>
            <a:spLocks noChangeArrowheads="1"/>
          </p:cNvSpPr>
          <p:nvPr/>
        </p:nvSpPr>
        <p:spPr bwMode="auto">
          <a:xfrm>
            <a:off x="2457450" y="5605463"/>
            <a:ext cx="5372100" cy="641350"/>
          </a:xfrm>
          <a:prstGeom prst="roundRect">
            <a:avLst>
              <a:gd name="adj" fmla="val 3000"/>
            </a:avLst>
          </a:pr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/>
            <a:r>
              <a:rPr lang="en-US" altLang="ko-KR" sz="16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R.layout.</a:t>
            </a:r>
            <a:r>
              <a:rPr lang="ko-KR" altLang="en-US" sz="16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레이아웃 파일 이름</a:t>
            </a:r>
            <a:endParaRPr lang="ko-KR" altLang="en-US" sz="160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0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511" name="직사각형 10"/>
          <p:cNvSpPr>
            <a:spLocks noChangeArrowheads="1"/>
          </p:cNvSpPr>
          <p:nvPr/>
        </p:nvSpPr>
        <p:spPr bwMode="auto">
          <a:xfrm>
            <a:off x="2911475" y="5843588"/>
            <a:ext cx="4535488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just" eaLnBrk="1" fontAlgn="b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["</a:t>
            </a:r>
            <a:r>
              <a:rPr lang="ko-KR" altLang="en-US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시작“ 버튼의 레이아웃 인플레이션 과정</a:t>
            </a:r>
            <a:r>
              <a:rPr lang="en-US" altLang="ko-KR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6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12" name="내용 개체 틀 2"/>
          <p:cNvSpPr txBox="1">
            <a:spLocks/>
          </p:cNvSpPr>
          <p:nvPr/>
        </p:nvSpPr>
        <p:spPr bwMode="auto">
          <a:xfrm>
            <a:off x="714375" y="1203325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인플레이션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 : XML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레이아웃에 정의된 내용이 메모리에 객체화되는 과정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13" name="제목 1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18757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인플레이션이란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mtClean="0"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레이아웃 인플레이션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51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025650"/>
            <a:ext cx="995680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518318" cy="369332"/>
          </a:xfrm>
        </p:spPr>
        <p:txBody>
          <a:bodyPr/>
          <a:lstStyle/>
          <a:p>
            <a:r>
              <a:rPr lang="en-US" altLang="ko-KR" smtClean="0"/>
              <a:t>activity-main.xml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156" y="1484784"/>
            <a:ext cx="6126782" cy="3600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0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6425" y="1052513"/>
            <a:ext cx="9001125" cy="387667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MainActivity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extends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AppCompatActivity</a:t>
            </a:r>
            <a:r>
              <a:rPr lang="en-US" altLang="ko-KR" sz="1600" dirty="0">
                <a:solidFill>
                  <a:srgbClr val="000000"/>
                </a:solidFill>
              </a:rPr>
              <a:t> {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646464"/>
                </a:solidFill>
              </a:rPr>
              <a:t>  @</a:t>
            </a:r>
            <a:r>
              <a:rPr lang="en-US" altLang="ko-KR" sz="1600" dirty="0">
                <a:solidFill>
                  <a:srgbClr val="000000"/>
                </a:solidFill>
              </a:rPr>
              <a:t>Override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  public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</a:rPr>
              <a:t>void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en-US" altLang="ko-KR" sz="1600" dirty="0" err="1">
                <a:solidFill>
                  <a:srgbClr val="000000"/>
                </a:solidFill>
              </a:rPr>
              <a:t>onCreate</a:t>
            </a:r>
            <a:r>
              <a:rPr lang="en-US" altLang="ko-KR" sz="1600" dirty="0">
                <a:solidFill>
                  <a:srgbClr val="000000"/>
                </a:solidFill>
              </a:rPr>
              <a:t>(Bundle </a:t>
            </a:r>
            <a:r>
              <a:rPr lang="en-US" altLang="ko-KR" sz="1600" dirty="0" err="1">
                <a:solidFill>
                  <a:srgbClr val="000000"/>
                </a:solidFill>
              </a:rPr>
              <a:t>savedInstanceState</a:t>
            </a:r>
            <a:r>
              <a:rPr lang="en-US" altLang="ko-KR" sz="1600" dirty="0">
                <a:solidFill>
                  <a:srgbClr val="000000"/>
                </a:solidFill>
              </a:rPr>
              <a:t>) {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>
                <a:solidFill>
                  <a:srgbClr val="7F0055"/>
                </a:solidFill>
              </a:rPr>
              <a:t>    </a:t>
            </a:r>
            <a:r>
              <a:rPr lang="en-US" altLang="ko-KR" sz="1600" b="1" dirty="0" err="1">
                <a:solidFill>
                  <a:srgbClr val="7F0055"/>
                </a:solidFill>
              </a:rPr>
              <a:t>super</a:t>
            </a:r>
            <a:r>
              <a:rPr lang="en-US" altLang="ko-KR" sz="1600" dirty="0" err="1">
                <a:solidFill>
                  <a:srgbClr val="000000"/>
                </a:solidFill>
              </a:rPr>
              <a:t>.onCreate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</a:rPr>
              <a:t>savedInstanceState</a:t>
            </a:r>
            <a:r>
              <a:rPr lang="en-US" altLang="ko-KR" sz="1600" dirty="0">
                <a:solidFill>
                  <a:srgbClr val="000000"/>
                </a:solidFill>
              </a:rPr>
              <a:t>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  Button </a:t>
            </a:r>
            <a:r>
              <a:rPr lang="en-US" altLang="ko-KR" sz="1600" dirty="0" err="1">
                <a:solidFill>
                  <a:srgbClr val="000000"/>
                </a:solidFill>
              </a:rPr>
              <a:t>button</a:t>
            </a:r>
            <a:r>
              <a:rPr lang="en-US" altLang="ko-KR" sz="1600" dirty="0">
                <a:solidFill>
                  <a:srgbClr val="000000"/>
                </a:solidFill>
              </a:rPr>
              <a:t> = (Button) </a:t>
            </a:r>
            <a:r>
              <a:rPr lang="en-US" altLang="ko-KR" sz="1600" dirty="0" err="1">
                <a:solidFill>
                  <a:srgbClr val="000000"/>
                </a:solidFill>
              </a:rPr>
              <a:t>findViewById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</a:rPr>
              <a:t>R.id.</a:t>
            </a:r>
            <a:r>
              <a:rPr lang="en-US" altLang="ko-KR" sz="1600" i="1" dirty="0" err="1">
                <a:solidFill>
                  <a:srgbClr val="0000C0"/>
                </a:solidFill>
              </a:rPr>
              <a:t>button</a:t>
            </a:r>
            <a:r>
              <a:rPr lang="en-US" altLang="ko-KR" sz="1600" dirty="0">
                <a:solidFill>
                  <a:srgbClr val="000000"/>
                </a:solidFill>
              </a:rPr>
              <a:t>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</a:rPr>
              <a:t>button.setText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en-US" altLang="ko-KR" sz="1600" dirty="0">
                <a:solidFill>
                  <a:srgbClr val="2A00FF"/>
                </a:solidFill>
              </a:rPr>
              <a:t>＂</a:t>
            </a:r>
            <a:r>
              <a:rPr lang="ko-KR" altLang="en-US" sz="1600" dirty="0">
                <a:solidFill>
                  <a:srgbClr val="2A00FF"/>
                </a:solidFill>
              </a:rPr>
              <a:t>시작됨</a:t>
            </a:r>
            <a:r>
              <a:rPr lang="en-US" altLang="ko-KR" sz="1600" dirty="0">
                <a:solidFill>
                  <a:srgbClr val="2A00FF"/>
                </a:solidFill>
              </a:rPr>
              <a:t>＂</a:t>
            </a:r>
            <a:r>
              <a:rPr lang="en-US" altLang="ko-KR" sz="1600" dirty="0">
                <a:solidFill>
                  <a:srgbClr val="000000"/>
                </a:solidFill>
              </a:rPr>
              <a:t>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dirty="0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</a:rPr>
              <a:t>setContentView</a:t>
            </a:r>
            <a:r>
              <a:rPr lang="en-US" altLang="ko-KR" sz="1600" dirty="0">
                <a:solidFill>
                  <a:srgbClr val="000000"/>
                </a:solidFill>
              </a:rPr>
              <a:t>(</a:t>
            </a:r>
            <a:r>
              <a:rPr lang="en-US" altLang="ko-KR" sz="1600" dirty="0" err="1">
                <a:solidFill>
                  <a:srgbClr val="000000"/>
                </a:solidFill>
              </a:rPr>
              <a:t>R.layout.</a:t>
            </a:r>
            <a:r>
              <a:rPr lang="en-US" altLang="ko-KR" sz="1600" i="1" dirty="0" err="1">
                <a:solidFill>
                  <a:srgbClr val="0000C0"/>
                </a:solidFill>
              </a:rPr>
              <a:t>activity_main</a:t>
            </a:r>
            <a:r>
              <a:rPr lang="en-US" altLang="ko-KR" sz="1600" dirty="0">
                <a:solidFill>
                  <a:srgbClr val="000000"/>
                </a:solidFill>
              </a:rPr>
              <a:t>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  }</a:t>
            </a: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8944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560" name="제목 11"/>
          <p:cNvSpPr>
            <a:spLocks noGrp="1"/>
          </p:cNvSpPr>
          <p:nvPr>
            <p:ph type="title"/>
          </p:nvPr>
        </p:nvSpPr>
        <p:spPr>
          <a:xfrm>
            <a:off x="828675" y="201613"/>
            <a:ext cx="52625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레이아웃 인플레이션의 이해 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호출 순서 </a:t>
            </a:r>
          </a:p>
        </p:txBody>
      </p:sp>
      <p:sp>
        <p:nvSpPr>
          <p:cNvPr id="23561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레이아웃 인플레이션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1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564" name="_x189690408" descr="P02_S003_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1730375"/>
            <a:ext cx="2592388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3703340" y="3356992"/>
            <a:ext cx="2160240" cy="9721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32551" y="4351600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Inflation </a:t>
            </a:r>
            <a:r>
              <a:rPr lang="ko-KR" altLang="en-US" dirty="0" smtClean="0"/>
              <a:t>되기 전 객체에 접근하여 </a:t>
            </a:r>
            <a:endParaRPr lang="en-US" altLang="ko-KR" dirty="0" smtClean="0"/>
          </a:p>
          <a:p>
            <a:r>
              <a:rPr lang="ko-KR" altLang="en-US" dirty="0" smtClean="0"/>
              <a:t>오류발생</a:t>
            </a:r>
            <a:endParaRPr lang="ko-KR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0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06425" y="1244600"/>
            <a:ext cx="9001125" cy="1296988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[Reference]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rgbClr val="000000"/>
              </a:solidFill>
              <a:latin typeface="바탕"/>
            </a:endParaRP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public void setContentView (int layoutResID) </a:t>
            </a:r>
            <a:endParaRPr lang="en-US" altLang="ko-KR">
              <a:solidFill>
                <a:srgbClr val="000000"/>
              </a:solidFill>
              <a:latin typeface="바탕"/>
            </a:endParaRP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public void setContentView (View view [, ViewGroup.LayoutParams params])</a:t>
            </a:r>
            <a:endParaRPr lang="en-US" altLang="ko-KR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8944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6425" y="3836988"/>
            <a:ext cx="9001125" cy="11525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[Reference]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rgbClr val="000000"/>
              </a:solidFill>
              <a:latin typeface="바탕"/>
            </a:endParaRP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getSystemService(Context.LAYOUT_INFLATER_SERVICE)</a:t>
            </a:r>
            <a:endParaRPr lang="en-US" altLang="ko-KR">
              <a:solidFill>
                <a:srgbClr val="000000"/>
              </a:solidFill>
              <a:latin typeface="바탕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 bwMode="auto">
          <a:xfrm>
            <a:off x="606425" y="2613025"/>
            <a:ext cx="9001125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setContentView()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메소드의 역할</a:t>
            </a:r>
          </a:p>
          <a:p>
            <a:pPr marL="342900" indent="-16192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화면에 나타낼 뷰를 지정하는 역할</a:t>
            </a:r>
            <a:endParaRPr lang="en-US" altLang="ko-KR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16192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레이아웃의 내용을 메모리 상에 객체화하는 역할</a:t>
            </a:r>
            <a:endParaRPr lang="ko-KR" altLang="en-US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606425" y="5060950"/>
            <a:ext cx="950595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전체 화면 중에서 일부분만을 차지하는 화면 구성요소들을 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레이아웃에서 로딩하여 보여줄 수 없을까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16192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LayoutInflater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클래스를 제공하며</a:t>
            </a:r>
            <a:r>
              <a:rPr lang="en-US" altLang="ko-KR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클래스는 시스템 서비스로 제공됨</a:t>
            </a:r>
          </a:p>
        </p:txBody>
      </p:sp>
      <p:sp>
        <p:nvSpPr>
          <p:cNvPr id="25612" name="제목 16"/>
          <p:cNvSpPr>
            <a:spLocks noGrp="1"/>
          </p:cNvSpPr>
          <p:nvPr>
            <p:ph type="title"/>
          </p:nvPr>
        </p:nvSpPr>
        <p:spPr>
          <a:xfrm>
            <a:off x="828675" y="201613"/>
            <a:ext cx="4405313" cy="369887"/>
          </a:xfrm>
        </p:spPr>
        <p:txBody>
          <a:bodyPr/>
          <a:lstStyle/>
          <a:p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setContentView() 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메소드의 역할</a:t>
            </a:r>
          </a:p>
        </p:txBody>
      </p:sp>
      <p:sp>
        <p:nvSpPr>
          <p:cNvPr id="25613" name="TextBox 17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레이아웃 인플레이션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0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39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44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6" name="직사각형 10"/>
          <p:cNvSpPr>
            <a:spLocks noChangeArrowheads="1"/>
          </p:cNvSpPr>
          <p:nvPr/>
        </p:nvSpPr>
        <p:spPr bwMode="auto">
          <a:xfrm>
            <a:off x="2525713" y="5345113"/>
            <a:ext cx="547211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just" eaLnBrk="1" fontAlgn="b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화면의 일부분을 </a:t>
            </a: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XML </a:t>
            </a:r>
            <a:r>
              <a:rPr lang="ko-KR" altLang="en-US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레이아웃 파일의 내용으로 적용하는 과정</a:t>
            </a: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658" name="제목 12"/>
          <p:cNvSpPr>
            <a:spLocks noGrp="1"/>
          </p:cNvSpPr>
          <p:nvPr>
            <p:ph type="title"/>
          </p:nvPr>
        </p:nvSpPr>
        <p:spPr>
          <a:xfrm>
            <a:off x="828675" y="201613"/>
            <a:ext cx="3924300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레이아웃 인플레이션의 개념도</a:t>
            </a:r>
          </a:p>
        </p:txBody>
      </p:sp>
      <p:sp>
        <p:nvSpPr>
          <p:cNvPr id="27659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레이아웃 인플레이션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660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700213"/>
            <a:ext cx="66198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555625" y="1074738"/>
          <a:ext cx="9358313" cy="5180051"/>
        </p:xfrm>
        <a:graphic>
          <a:graphicData uri="http://schemas.openxmlformats.org/drawingml/2006/table">
            <a:tbl>
              <a:tblPr/>
              <a:tblGrid>
                <a:gridCol w="22807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775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99942">
                <a:tc>
                  <a:txBody>
                    <a:bodyPr/>
                    <a:lstStyle/>
                    <a:p>
                      <a:pPr algn="ctr" latinLnBrk="0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/>
                        </a:rPr>
                        <a:t>폴 더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/>
                      </a:endParaRPr>
                    </a:p>
                  </a:txBody>
                  <a:tcPr marL="62012" marR="62012" marT="17021" marB="17021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/>
                        </a:rPr>
                        <a:t>설 명</a:t>
                      </a:r>
                      <a:endParaRPr lang="ko-KR" sz="1600" kern="1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/>
                      </a:endParaRPr>
                    </a:p>
                  </a:txBody>
                  <a:tcPr marL="62012" marR="62012" marT="17021" marB="1702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443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/>
                        </a:rPr>
                        <a:t>/java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/>
                      </a:endParaRPr>
                    </a:p>
                  </a:txBody>
                  <a:tcPr marL="62012" marR="62012" marT="17021" marB="17021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자바 소스 파일이 들어있는 폴더로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[/app/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src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/main]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폴더 안에 있음</a:t>
                      </a:r>
                    </a:p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표준 자바와 마찬가지로 패키지명과 동일한 하위 폴더들이 만들어짐</a:t>
                      </a:r>
                    </a:p>
                  </a:txBody>
                  <a:tcPr marL="62012" marR="62012" marT="17021" marB="1702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85024">
                <a:tc>
                  <a:txBody>
                    <a:bodyPr/>
                    <a:lstStyle/>
                    <a:p>
                      <a:pPr algn="just" latinLnBrk="1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/>
                        </a:rPr>
                        <a:t>/res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/>
                      </a:endParaRPr>
                    </a:p>
                  </a:txBody>
                  <a:tcPr marL="62012" marR="62012" marT="17021" marB="17021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리소스 파일이 들어있는 폴더로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[/app/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src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/main]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폴더 안에 있음</a:t>
                      </a:r>
                    </a:p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XML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레이아웃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그림 파일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문자열을 정의한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XML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 등이 들어있는데 각 파일의 유형에 따른 하위 폴더들이 만들어져 있음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XML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레이아웃 파일은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[res/layout]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폴더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그림 파일은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[/res/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drawable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이라는 이름이 포함된 폴더 그리고 문자열을 정의한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XML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파일은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[/res/values]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폴더 밑에 들어 있음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2012" marR="62012" marT="17021" marB="1702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11741"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/build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2012" marR="62012" marT="17021" marB="17021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개발환경이 자동으로 만들어 내는 결과 파일이 들어가는 폴더로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[/app/build]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폴더 안에 있음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2012" marR="62012" marT="17021" marB="1702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443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/>
                        </a:rPr>
                        <a:t>/assets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/>
                      </a:endParaRPr>
                    </a:p>
                  </a:txBody>
                  <a:tcPr marL="62012" marR="62012" marT="17021" marB="17021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 폴더는 처음에는 만들어져 있지 않음</a:t>
                      </a:r>
                    </a:p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 폴더에 넣어서 처리하는 파일들을 저장함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동영상 파일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62012" marR="62012" marT="17021" marB="1702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4435">
                <a:tc>
                  <a:txBody>
                    <a:bodyPr/>
                    <a:lstStyle/>
                    <a:p>
                      <a:pPr algn="just" latinLnBrk="1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/>
                        </a:rPr>
                        <a:t>AndroidManifest.xml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/>
                      </a:endParaRPr>
                    </a:p>
                  </a:txBody>
                  <a:tcPr marL="62012" marR="62012" marT="17021" marB="17021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앱에 대한 정보를 담고 있는 파일로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[/app/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src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/main]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폴더 안에 있음</a:t>
                      </a:r>
                    </a:p>
                    <a:p>
                      <a:pPr fontAlgn="base" latinLnBrk="1">
                        <a:lnSpc>
                          <a:spcPts val="2600"/>
                        </a:lnSpc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매니페스트라고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부르며 애플리케이션 구성요소나 권한 등의 정보를 정의함</a:t>
                      </a:r>
                    </a:p>
                  </a:txBody>
                  <a:tcPr marL="62012" marR="62012" marT="17021" marB="1702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프로젝트의 폴더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77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프로젝트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96079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4040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5.</a:t>
            </a:r>
            <a:endParaRPr lang="en-US" altLang="ko-KR" sz="4800" i="1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44042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lang="en-US" altLang="ko-KR" sz="3200">
              <a:solidFill>
                <a:srgbClr val="FFFFCC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052" name="TextBox 31"/>
          <p:cNvSpPr txBox="1">
            <a:spLocks noChangeArrowheads="1"/>
          </p:cNvSpPr>
          <p:nvPr/>
        </p:nvSpPr>
        <p:spPr bwMode="auto">
          <a:xfrm>
            <a:off x="0" y="0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 </a:t>
            </a: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– CH3.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애플리케이션 구성하기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6086" name="_x69540648" descr="P02_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000125"/>
            <a:ext cx="5537200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직사각형 10"/>
          <p:cNvSpPr>
            <a:spLocks noChangeArrowheads="1"/>
          </p:cNvSpPr>
          <p:nvPr/>
        </p:nvSpPr>
        <p:spPr bwMode="auto">
          <a:xfrm>
            <a:off x="1000125" y="6000750"/>
            <a:ext cx="5964238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안드로이드 애플리케이션을 구성하는 네 가지 구성요소</a:t>
            </a:r>
            <a:r>
              <a:rPr lang="en-US" altLang="ko-KR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6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088" name="제목 10"/>
          <p:cNvSpPr>
            <a:spLocks noGrp="1"/>
          </p:cNvSpPr>
          <p:nvPr>
            <p:ph type="title"/>
          </p:nvPr>
        </p:nvSpPr>
        <p:spPr>
          <a:xfrm>
            <a:off x="828675" y="188640"/>
            <a:ext cx="115411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</a:t>
            </a:r>
          </a:p>
        </p:txBody>
      </p:sp>
      <p:sp>
        <p:nvSpPr>
          <p:cNvPr id="46089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286500" y="2428875"/>
            <a:ext cx="121443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1" name="내용 개체 틀 2"/>
          <p:cNvSpPr txBox="1">
            <a:spLocks/>
          </p:cNvSpPr>
          <p:nvPr/>
        </p:nvSpPr>
        <p:spPr bwMode="auto">
          <a:xfrm>
            <a:off x="7500938" y="2214563"/>
            <a:ext cx="27146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  <a:buFontTx/>
              <a:buNone/>
            </a:pPr>
            <a:r>
              <a:rPr lang="ko-KR" altLang="en-US" sz="18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하나의 화면으로 구성</a:t>
            </a:r>
            <a:endParaRPr lang="en-US" altLang="ko-KR" sz="1800" b="1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57388" y="1268413"/>
            <a:ext cx="1908175" cy="2671762"/>
          </a:xfrm>
          <a:prstGeom prst="roundRect">
            <a:avLst>
              <a:gd name="adj" fmla="val 4578"/>
            </a:avLst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r>
              <a:rPr lang="ko-KR" altLang="en-US" sz="1600" b="1">
                <a:solidFill>
                  <a:srgbClr val="3E6C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액티비티</a:t>
            </a:r>
            <a:endParaRPr lang="en-US" altLang="ko-KR" sz="1600" b="1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9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22325" y="4868863"/>
            <a:ext cx="8066088" cy="92710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en-US" altLang="ko-KR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569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화면을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띄울 때 시스템으로 요청하기</a:t>
            </a:r>
          </a:p>
        </p:txBody>
      </p:sp>
      <p:sp>
        <p:nvSpPr>
          <p:cNvPr id="6657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864225" y="1260475"/>
            <a:ext cx="1908175" cy="2673350"/>
          </a:xfrm>
          <a:prstGeom prst="roundRect">
            <a:avLst>
              <a:gd name="adj" fmla="val 4578"/>
            </a:avLst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r>
              <a:rPr lang="ko-KR" altLang="en-US" sz="1600" b="1">
                <a:solidFill>
                  <a:srgbClr val="3E6C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액티비티</a:t>
            </a:r>
            <a:endParaRPr lang="en-US" altLang="ko-KR" sz="1600" b="1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구부러진 연결선 2"/>
          <p:cNvCxnSpPr>
            <a:stCxn id="20" idx="2"/>
            <a:endCxn id="14" idx="2"/>
          </p:cNvCxnSpPr>
          <p:nvPr/>
        </p:nvCxnSpPr>
        <p:spPr>
          <a:xfrm rot="5400000" flipH="1" flipV="1">
            <a:off x="4861719" y="1983581"/>
            <a:ext cx="6350" cy="3906838"/>
          </a:xfrm>
          <a:prstGeom prst="curvedConnector3">
            <a:avLst>
              <a:gd name="adj1" fmla="val -14823096"/>
            </a:avLst>
          </a:prstGeom>
          <a:ln w="28575">
            <a:solidFill>
              <a:srgbClr val="FF66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4397375" y="4265613"/>
            <a:ext cx="935038" cy="461962"/>
          </a:xfrm>
          <a:prstGeom prst="roundRect">
            <a:avLst>
              <a:gd name="adj" fmla="val 4578"/>
            </a:avLst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r>
              <a:rPr lang="ko-KR" altLang="en-US" sz="1600" b="1">
                <a:solidFill>
                  <a:srgbClr val="3E6CA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인텐트</a:t>
            </a:r>
            <a:endParaRPr lang="en-US" altLang="ko-KR" sz="1600" b="1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1726" y="3717032"/>
            <a:ext cx="2005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 smtClean="0"/>
              <a:t>startActivity</a:t>
            </a:r>
            <a:r>
              <a:rPr lang="en-US" altLang="ko-KR" smtClean="0"/>
              <a:t>()</a:t>
            </a:r>
          </a:p>
          <a:p>
            <a:r>
              <a:rPr lang="en-US" altLang="ko-KR" err="1" smtClean="0"/>
              <a:t>startActivityForResult</a:t>
            </a:r>
            <a:r>
              <a:rPr lang="en-US" altLang="ko-KR" smtClean="0"/>
              <a:t>()</a:t>
            </a:r>
            <a:endParaRPr lang="ko-KR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42938" y="973138"/>
            <a:ext cx="9001125" cy="3527425"/>
          </a:xfrm>
          <a:prstGeom prst="roundRect">
            <a:avLst>
              <a:gd name="adj" fmla="val 4578"/>
            </a:avLst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615" name="직사각형 21"/>
          <p:cNvSpPr>
            <a:spLocks noChangeArrowheads="1"/>
          </p:cNvSpPr>
          <p:nvPr/>
        </p:nvSpPr>
        <p:spPr bwMode="auto">
          <a:xfrm>
            <a:off x="3163888" y="3997325"/>
            <a:ext cx="442753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액티비티에 선언된 상수 값 중복에 주의</a:t>
            </a:r>
            <a:r>
              <a:rPr lang="en-US" altLang="ko-KR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6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9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8617" name="_x35280224" descr="P02_0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1044575"/>
            <a:ext cx="6948487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571500" y="4653136"/>
            <a:ext cx="9072563" cy="156192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[Reference</a:t>
            </a:r>
            <a:r>
              <a:rPr lang="en-US" altLang="ko-KR" sz="1600" b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err="1" smtClean="0">
                <a:solidFill>
                  <a:srgbClr val="000000"/>
                </a:solidFill>
              </a:rPr>
              <a:t>startActivityForResult</a:t>
            </a:r>
            <a:r>
              <a:rPr lang="en-US" altLang="ko-KR" sz="1600" b="1" smtClean="0">
                <a:solidFill>
                  <a:srgbClr val="000000"/>
                </a:solidFill>
              </a:rPr>
              <a:t>(</a:t>
            </a:r>
            <a:r>
              <a:rPr lang="en-US" altLang="ko-KR" sz="1600" b="1" smtClean="0">
                <a:solidFill>
                  <a:srgbClr val="FF0000"/>
                </a:solidFill>
              </a:rPr>
              <a:t>Intent </a:t>
            </a:r>
            <a:r>
              <a:rPr lang="en-US" altLang="ko-KR" sz="1600" b="1" err="1" smtClean="0">
                <a:solidFill>
                  <a:srgbClr val="FF0000"/>
                </a:solidFill>
              </a:rPr>
              <a:t>intent</a:t>
            </a:r>
            <a:r>
              <a:rPr lang="en-US" altLang="ko-KR" sz="1600" b="1" smtClean="0">
                <a:solidFill>
                  <a:srgbClr val="000000"/>
                </a:solidFill>
              </a:rPr>
              <a:t>, </a:t>
            </a:r>
            <a:r>
              <a:rPr lang="en-US" altLang="ko-KR" sz="1600" b="1" err="1" smtClean="0">
                <a:solidFill>
                  <a:srgbClr val="000000"/>
                </a:solidFill>
              </a:rPr>
              <a:t>int</a:t>
            </a:r>
            <a:r>
              <a:rPr lang="en-US" altLang="ko-KR" sz="1600" b="1" smtClean="0">
                <a:solidFill>
                  <a:srgbClr val="000000"/>
                </a:solidFill>
              </a:rPr>
              <a:t> </a:t>
            </a:r>
            <a:r>
              <a:rPr lang="en-US" altLang="ko-KR" sz="1600" b="1" err="1" smtClean="0">
                <a:solidFill>
                  <a:srgbClr val="00B0F0"/>
                </a:solidFill>
              </a:rPr>
              <a:t>requestCode</a:t>
            </a:r>
            <a:r>
              <a:rPr lang="en-US" altLang="ko-KR" sz="1600" b="1" smtClean="0">
                <a:solidFill>
                  <a:srgbClr val="000000"/>
                </a:solidFill>
              </a:rPr>
              <a:t>)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err="1" smtClean="0">
                <a:solidFill>
                  <a:srgbClr val="000000"/>
                </a:solidFill>
              </a:rPr>
              <a:t>setResult</a:t>
            </a:r>
            <a:r>
              <a:rPr lang="en-US" altLang="ko-KR" sz="1600" b="1" smtClean="0">
                <a:solidFill>
                  <a:srgbClr val="000000"/>
                </a:solidFill>
              </a:rPr>
              <a:t>(</a:t>
            </a:r>
            <a:r>
              <a:rPr lang="en-US" altLang="ko-KR" sz="1600" b="1" err="1" smtClean="0">
                <a:solidFill>
                  <a:srgbClr val="000000"/>
                </a:solidFill>
              </a:rPr>
              <a:t>int</a:t>
            </a:r>
            <a:r>
              <a:rPr lang="en-US" altLang="ko-KR" sz="1600" b="1" smtClean="0">
                <a:solidFill>
                  <a:srgbClr val="000000"/>
                </a:solidFill>
              </a:rPr>
              <a:t> </a:t>
            </a:r>
            <a:r>
              <a:rPr lang="en-US" altLang="ko-KR" sz="1600" b="1" err="1" smtClean="0">
                <a:solidFill>
                  <a:srgbClr val="00B050"/>
                </a:solidFill>
              </a:rPr>
              <a:t>resultCode</a:t>
            </a:r>
            <a:r>
              <a:rPr lang="en-US" altLang="ko-KR" sz="1600" b="1" smtClean="0">
                <a:solidFill>
                  <a:srgbClr val="000000"/>
                </a:solidFill>
              </a:rPr>
              <a:t>, </a:t>
            </a:r>
            <a:r>
              <a:rPr lang="en-US" altLang="ko-KR" sz="1600" b="1" smtClean="0">
                <a:solidFill>
                  <a:srgbClr val="FF0000"/>
                </a:solidFill>
              </a:rPr>
              <a:t>Intent </a:t>
            </a:r>
            <a:r>
              <a:rPr lang="en-US" altLang="ko-KR" sz="1600" b="1" err="1" smtClean="0">
                <a:solidFill>
                  <a:srgbClr val="FF0000"/>
                </a:solidFill>
              </a:rPr>
              <a:t>intent</a:t>
            </a:r>
            <a:r>
              <a:rPr lang="en-US" altLang="ko-KR" sz="1600" b="1" smtClean="0">
                <a:solidFill>
                  <a:srgbClr val="000000"/>
                </a:solidFill>
              </a:rPr>
              <a:t>)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protected </a:t>
            </a: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void onActivityResult(int </a:t>
            </a:r>
            <a:r>
              <a:rPr lang="en-US" altLang="ko-KR" sz="1600" b="1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requestCode</a:t>
            </a: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int </a:t>
            </a:r>
            <a:r>
              <a:rPr lang="en-US" altLang="ko-KR" sz="1600" b="1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resultCode</a:t>
            </a: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b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Intent </a:t>
            </a:r>
            <a:r>
              <a:rPr lang="en-US" altLang="ko-KR" sz="16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68619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화면 구성과 화면 간 전환 과정</a:t>
            </a:r>
          </a:p>
        </p:txBody>
      </p:sp>
      <p:sp>
        <p:nvSpPr>
          <p:cNvPr id="68620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5188" y="2780928"/>
            <a:ext cx="169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err="1" smtClean="0"/>
              <a:t>onActivityResult</a:t>
            </a:r>
            <a:r>
              <a:rPr lang="en-US" altLang="ko-KR" b="1" smtClean="0"/>
              <a:t>()</a:t>
            </a:r>
            <a:endParaRPr lang="ko-KR" altLang="en-US" b="1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19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6306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519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 구성 과정 정리</a:t>
            </a:r>
          </a:p>
        </p:txBody>
      </p:sp>
      <p:sp>
        <p:nvSpPr>
          <p:cNvPr id="64520" name="TextBox 27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Rectangle 26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4522" name="_x189688808" descr="P02_S003_0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341438"/>
            <a:ext cx="5726113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43500" y="5949280"/>
            <a:ext cx="242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err="1" smtClean="0">
                <a:solidFill>
                  <a:srgbClr val="FF0000"/>
                </a:solidFill>
              </a:rPr>
              <a:t>startActivityForResult</a:t>
            </a:r>
            <a:r>
              <a:rPr lang="en-US" altLang="ko-KR" sz="1600" b="1" smtClean="0">
                <a:solidFill>
                  <a:srgbClr val="FF0000"/>
                </a:solidFill>
              </a:rPr>
              <a:t>()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15308" y="5970766"/>
            <a:ext cx="121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err="1" smtClean="0">
                <a:solidFill>
                  <a:srgbClr val="FF0000"/>
                </a:solidFill>
              </a:rPr>
              <a:t>setResult</a:t>
            </a:r>
            <a:r>
              <a:rPr lang="en-US" altLang="ko-KR" sz="1600" b="1" smtClean="0">
                <a:solidFill>
                  <a:srgbClr val="FF0000"/>
                </a:solidFill>
              </a:rPr>
              <a:t>()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9164" y="2348880"/>
            <a:ext cx="1913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err="1" smtClean="0">
                <a:solidFill>
                  <a:srgbClr val="FF0000"/>
                </a:solidFill>
              </a:rPr>
              <a:t>onActivityResult</a:t>
            </a:r>
            <a:r>
              <a:rPr lang="en-US" altLang="ko-KR" sz="1600" b="1" smtClean="0">
                <a:solidFill>
                  <a:srgbClr val="FF0000"/>
                </a:solidFill>
              </a:rPr>
              <a:t>()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5028" y="4293096"/>
            <a:ext cx="20599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err="1" smtClean="0">
                <a:solidFill>
                  <a:srgbClr val="FF0000"/>
                </a:solidFill>
              </a:rPr>
              <a:t>인텐트</a:t>
            </a:r>
            <a:r>
              <a:rPr lang="ko-KR" altLang="en-US" sz="1600" b="1" smtClean="0">
                <a:solidFill>
                  <a:srgbClr val="FF0000"/>
                </a:solidFill>
              </a:rPr>
              <a:t> 부가데이터</a:t>
            </a:r>
            <a:endParaRPr lang="en-US" altLang="ko-KR" sz="1600" b="1" smtClean="0">
              <a:solidFill>
                <a:srgbClr val="FF0000"/>
              </a:solidFill>
            </a:endParaRPr>
          </a:p>
          <a:p>
            <a:r>
              <a:rPr lang="en-US" altLang="ko-KR" sz="1600" smtClean="0"/>
              <a:t>-</a:t>
            </a:r>
            <a:r>
              <a:rPr lang="en-US" altLang="ko-KR" sz="1600" err="1" smtClean="0"/>
              <a:t>putExtra</a:t>
            </a:r>
            <a:r>
              <a:rPr lang="en-US" altLang="ko-KR" sz="1600" smtClean="0"/>
              <a:t>(key, value)</a:t>
            </a:r>
          </a:p>
          <a:p>
            <a:r>
              <a:rPr lang="en-US" altLang="ko-KR" sz="1600" smtClean="0"/>
              <a:t>-</a:t>
            </a:r>
            <a:r>
              <a:rPr lang="en-US" altLang="ko-KR" sz="1600" err="1" smtClean="0"/>
              <a:t>getIntExtra</a:t>
            </a:r>
            <a:r>
              <a:rPr lang="en-US" altLang="ko-KR" sz="1600" smtClean="0"/>
              <a:t>(key);</a:t>
            </a:r>
          </a:p>
          <a:p>
            <a:r>
              <a:rPr lang="en-US" altLang="ko-KR" sz="1600" smtClean="0"/>
              <a:t> </a:t>
            </a:r>
            <a:r>
              <a:rPr lang="en-US" altLang="ko-KR" sz="1600" err="1" smtClean="0"/>
              <a:t>getStringExtra</a:t>
            </a:r>
            <a:r>
              <a:rPr lang="en-US" altLang="ko-KR" sz="1600" smtClean="0"/>
              <a:t>(key);</a:t>
            </a:r>
            <a:endParaRPr lang="ko-KR" altLang="en-US" sz="160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47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앱 실행 결과</a:t>
            </a:r>
          </a:p>
        </p:txBody>
      </p:sp>
      <p:sp>
        <p:nvSpPr>
          <p:cNvPr id="62471" name="TextBox 2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2472" name="_x189689528" descr="P02_S003_0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412875"/>
            <a:ext cx="2520950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_x189782528" descr="P02_S003_0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1412875"/>
            <a:ext cx="2520950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4" name="_x187856184" descr="P02_S003_0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13" y="1390650"/>
            <a:ext cx="2520950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39044" y="980728"/>
            <a:ext cx="242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err="1" smtClean="0">
                <a:solidFill>
                  <a:srgbClr val="FF0000"/>
                </a:solidFill>
              </a:rPr>
              <a:t>startActivityForResult</a:t>
            </a:r>
            <a:r>
              <a:rPr lang="en-US" altLang="ko-KR" sz="1600" b="1" smtClean="0">
                <a:solidFill>
                  <a:srgbClr val="FF0000"/>
                </a:solidFill>
              </a:rPr>
              <a:t>()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3420" y="980728"/>
            <a:ext cx="121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err="1" smtClean="0">
                <a:solidFill>
                  <a:srgbClr val="FF0000"/>
                </a:solidFill>
              </a:rPr>
              <a:t>setResult</a:t>
            </a:r>
            <a:r>
              <a:rPr lang="en-US" altLang="ko-KR" sz="1600" b="1" smtClean="0">
                <a:solidFill>
                  <a:srgbClr val="FF0000"/>
                </a:solidFill>
              </a:rPr>
              <a:t>()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3700" y="980728"/>
            <a:ext cx="1913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err="1" smtClean="0">
                <a:solidFill>
                  <a:srgbClr val="FF0000"/>
                </a:solidFill>
              </a:rPr>
              <a:t>onActivityResult</a:t>
            </a:r>
            <a:r>
              <a:rPr lang="en-US" altLang="ko-KR" sz="1600" b="1" smtClean="0">
                <a:solidFill>
                  <a:srgbClr val="FF0000"/>
                </a:solidFill>
              </a:rPr>
              <a:t>()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15108" y="602128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err="1" smtClean="0"/>
              <a:t>MainActiviy</a:t>
            </a:r>
            <a:endParaRPr lang="ko-KR" altLang="en-US" sz="1800"/>
          </a:p>
        </p:txBody>
      </p:sp>
      <p:sp>
        <p:nvSpPr>
          <p:cNvPr id="16" name="TextBox 15"/>
          <p:cNvSpPr txBox="1"/>
          <p:nvPr/>
        </p:nvSpPr>
        <p:spPr>
          <a:xfrm>
            <a:off x="7303740" y="594928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err="1" smtClean="0"/>
              <a:t>MainActiviy</a:t>
            </a:r>
            <a:endParaRPr lang="ko-KR" altLang="en-US" sz="1800"/>
          </a:p>
        </p:txBody>
      </p:sp>
      <p:sp>
        <p:nvSpPr>
          <p:cNvPr id="17" name="TextBox 16"/>
          <p:cNvSpPr txBox="1"/>
          <p:nvPr/>
        </p:nvSpPr>
        <p:spPr>
          <a:xfrm>
            <a:off x="4495428" y="602128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err="1" smtClean="0"/>
              <a:t>MenuActiviy</a:t>
            </a:r>
            <a:endParaRPr lang="ko-KR" altLang="en-US" sz="180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134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476091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새로운 프로젝트 만들고 새 화면 추가</a:t>
            </a:r>
          </a:p>
        </p:txBody>
      </p:sp>
      <p:sp>
        <p:nvSpPr>
          <p:cNvPr id="48135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8136" name="_x189690408" descr="P02_S003_0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717675"/>
            <a:ext cx="7634288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SampleIntent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라는 이름으로 새로운 프로젝트 만들고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MenuActivity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추가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182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285591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메뉴 화면에 버튼 추가</a:t>
            </a:r>
          </a:p>
        </p:txBody>
      </p:sp>
      <p:sp>
        <p:nvSpPr>
          <p:cNvPr id="50183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184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activity_menu.xml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파일 열고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돌아가기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버튼 추가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0185" name="_x189689528" descr="P02_S003_0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1700213"/>
            <a:ext cx="7640637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6425" y="1071563"/>
            <a:ext cx="9074150" cy="10001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000000"/>
                </a:solidFill>
              </a:rPr>
              <a:t>[Reference]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>
                <a:solidFill>
                  <a:srgbClr val="000000"/>
                </a:solidFill>
              </a:rPr>
              <a:t>setResult(int resultCode, Intent intent)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6425" y="2357438"/>
            <a:ext cx="9074150" cy="407193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Button button = (Button) findViewById(R.id.</a:t>
            </a:r>
            <a:r>
              <a:rPr lang="en-US" altLang="ko-KR" sz="1600" b="1" i="1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button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button.setOnClickListener(</a:t>
            </a:r>
            <a:r>
              <a:rPr lang="en-US" altLang="ko-KR" sz="1600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new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View.OnClickListener() {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sz="1600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 void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onClick(View v) {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Intent intent = </a:t>
            </a:r>
            <a:r>
              <a:rPr lang="en-US" altLang="ko-KR" sz="1600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new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Intent();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intent.putExtra(</a:t>
            </a:r>
            <a:r>
              <a:rPr lang="en-US" altLang="ko-KR" sz="1600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600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"mike"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setResult(</a:t>
            </a:r>
            <a:r>
              <a:rPr lang="en-US" altLang="ko-KR" sz="1600" b="1" i="1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RESULT_OK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intent); 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finish(); 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});</a:t>
            </a:r>
            <a:endParaRPr lang="ko-KR" altLang="ko-KR" sz="16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sz="1600" kern="100">
                <a:cs typeface="Times New Roman" panose="02020603050405020304" pitchFamily="18" charset="0"/>
              </a:rPr>
              <a:t> </a:t>
            </a:r>
            <a:endParaRPr lang="ko-KR" altLang="ko-KR" sz="1600" kern="100">
              <a:cs typeface="Times New Roman" panose="02020603050405020304" pitchFamily="18" charset="0"/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>
              <a:solidFill>
                <a:srgbClr val="000000"/>
              </a:solidFill>
            </a:endParaRPr>
          </a:p>
        </p:txBody>
      </p:sp>
      <p:sp>
        <p:nvSpPr>
          <p:cNvPr id="52232" name="제목 18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돌아가기 버튼에 기능 추가</a:t>
            </a:r>
          </a:p>
        </p:txBody>
      </p:sp>
      <p:sp>
        <p:nvSpPr>
          <p:cNvPr id="52233" name="TextBox 2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51812" y="2492896"/>
            <a:ext cx="15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MenuActivity.java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587375" cy="369332"/>
          </a:xfrm>
        </p:spPr>
        <p:txBody>
          <a:bodyPr/>
          <a:lstStyle/>
          <a:p>
            <a:r>
              <a:rPr lang="en-US" altLang="ko-KR" smtClean="0"/>
              <a:t>MenuActivity.java</a:t>
            </a:r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100" y="1484784"/>
            <a:ext cx="6191250" cy="40671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빌드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과정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797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프로젝트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798" name="_x173021728" descr="P01-C04-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878013"/>
            <a:ext cx="3090862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5819775" y="4513263"/>
            <a:ext cx="2879725" cy="996950"/>
          </a:xfrm>
          <a:prstGeom prst="roundRect">
            <a:avLst>
              <a:gd name="adj" fmla="val 7004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>
              <a:defRPr/>
            </a:pP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>
              <a:defRPr/>
            </a:pP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eaLnBrk="1" latinLnBrk="1" hangingPunct="1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커널 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(LINUX)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5853113" y="1789113"/>
            <a:ext cx="2808287" cy="592137"/>
          </a:xfrm>
          <a:prstGeom prst="roundRect">
            <a:avLst>
              <a:gd name="adj" fmla="val 7004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스튜디오에서 앱 작성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5853113" y="2708275"/>
            <a:ext cx="2808287" cy="592138"/>
          </a:xfrm>
          <a:prstGeom prst="roundRect">
            <a:avLst>
              <a:gd name="adj" fmla="val 7004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자바에서 빌드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컴파일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화살표 연결선 10"/>
          <p:cNvCxnSpPr>
            <a:stCxn id="9" idx="2"/>
            <a:endCxn id="10" idx="0"/>
          </p:cNvCxnSpPr>
          <p:nvPr/>
        </p:nvCxnSpPr>
        <p:spPr>
          <a:xfrm>
            <a:off x="7258050" y="2381250"/>
            <a:ext cx="0" cy="3270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853113" y="3616325"/>
            <a:ext cx="2808287" cy="593725"/>
          </a:xfrm>
          <a:prstGeom prst="roundRect">
            <a:avLst>
              <a:gd name="adj" fmla="val 7004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바이트코드로 변환 및 패키징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직선 화살표 연결선 12"/>
          <p:cNvCxnSpPr>
            <a:stCxn id="10" idx="2"/>
            <a:endCxn id="12" idx="0"/>
          </p:cNvCxnSpPr>
          <p:nvPr/>
        </p:nvCxnSpPr>
        <p:spPr>
          <a:xfrm>
            <a:off x="7258050" y="3300413"/>
            <a:ext cx="0" cy="3159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6475413" y="4695825"/>
            <a:ext cx="1568450" cy="287338"/>
          </a:xfrm>
          <a:prstGeom prst="roundRect">
            <a:avLst>
              <a:gd name="adj" fmla="val 7004"/>
            </a:avLst>
          </a:prstGeom>
          <a:solidFill>
            <a:schemeClr val="accent4">
              <a:lumMod val="50000"/>
            </a:schemeClr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ART 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런타임</a:t>
            </a: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화살표 연결선 14"/>
          <p:cNvCxnSpPr>
            <a:stCxn id="12" idx="2"/>
            <a:endCxn id="8" idx="0"/>
          </p:cNvCxnSpPr>
          <p:nvPr/>
        </p:nvCxnSpPr>
        <p:spPr>
          <a:xfrm>
            <a:off x="7258050" y="4210050"/>
            <a:ext cx="1588" cy="30321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76661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78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285591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화면에 버튼 추가</a:t>
            </a:r>
          </a:p>
        </p:txBody>
      </p:sp>
      <p:sp>
        <p:nvSpPr>
          <p:cNvPr id="54279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280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activity_main.xml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파일 열고 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메뉴화면 띄우기</a:t>
            </a: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버튼 추가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4281" name="_x189689528" descr="P02_S003_0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1700213"/>
            <a:ext cx="76739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6425" y="1071563"/>
            <a:ext cx="9074150" cy="10001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000000"/>
                </a:solidFill>
              </a:rPr>
              <a:t>[Reference]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>
                <a:solidFill>
                  <a:srgbClr val="000000"/>
                </a:solidFill>
              </a:rPr>
              <a:t>startActivityForResult(Intent intent, int requestCode)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6425" y="2357438"/>
            <a:ext cx="9074150" cy="2584450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7F0055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600" b="1">
                <a:solidFill>
                  <a:srgbClr val="7F0055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void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onButton1Clicked(View v) {</a:t>
            </a:r>
            <a:endParaRPr lang="ko-KR" altLang="ko-KR" sz="16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  Intent intent = </a:t>
            </a:r>
            <a:r>
              <a:rPr lang="en-US" altLang="ko-KR" sz="1600" b="1">
                <a:solidFill>
                  <a:srgbClr val="7F0055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new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Intent(getApplicationContext(), MenuActivity.</a:t>
            </a:r>
            <a:r>
              <a:rPr lang="en-US" altLang="ko-KR" sz="1600" b="1">
                <a:solidFill>
                  <a:srgbClr val="7F0055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endParaRPr lang="ko-KR" altLang="ko-KR" sz="16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    startActivityForResult(intent, </a:t>
            </a:r>
            <a:r>
              <a:rPr lang="en-US" altLang="ko-KR" sz="1600" i="1">
                <a:solidFill>
                  <a:srgbClr val="0000C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REQUEST_CODE_MENU</a:t>
            </a: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endParaRPr lang="ko-KR" altLang="ko-KR" sz="16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ko-KR" sz="1600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160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altLang="ko-KR" sz="1600" kern="100">
                <a:cs typeface="Times New Roman" panose="02020603050405020304" pitchFamily="18" charset="0"/>
              </a:rPr>
              <a:t> </a:t>
            </a:r>
            <a:endParaRPr lang="ko-KR" altLang="ko-KR" sz="1600" kern="100">
              <a:cs typeface="Times New Roman" panose="02020603050405020304" pitchFamily="18" charset="0"/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>
              <a:solidFill>
                <a:srgbClr val="000000"/>
              </a:solidFill>
            </a:endParaRPr>
          </a:p>
        </p:txBody>
      </p:sp>
      <p:sp>
        <p:nvSpPr>
          <p:cNvPr id="56328" name="제목 18"/>
          <p:cNvSpPr>
            <a:spLocks noGrp="1"/>
          </p:cNvSpPr>
          <p:nvPr>
            <p:ph type="title"/>
          </p:nvPr>
        </p:nvSpPr>
        <p:spPr>
          <a:xfrm>
            <a:off x="828675" y="201613"/>
            <a:ext cx="43862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메뉴화면 띄우기 버튼에 기능 추가</a:t>
            </a:r>
          </a:p>
        </p:txBody>
      </p:sp>
      <p:sp>
        <p:nvSpPr>
          <p:cNvPr id="56329" name="TextBox 2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81577" cy="369332"/>
          </a:xfrm>
        </p:spPr>
        <p:txBody>
          <a:bodyPr/>
          <a:lstStyle/>
          <a:p>
            <a:r>
              <a:rPr lang="en-US" altLang="ko-KR" smtClean="0"/>
              <a:t>MainActivity.java</a:t>
            </a:r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028" y="1556792"/>
            <a:ext cx="7762875" cy="3314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374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380841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응답을 받기 위한 메소드 추가</a:t>
            </a:r>
          </a:p>
        </p:txBody>
      </p:sp>
      <p:sp>
        <p:nvSpPr>
          <p:cNvPr id="58375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376" name="내용 개체 틀 2"/>
          <p:cNvSpPr txBox="1">
            <a:spLocks/>
          </p:cNvSpPr>
          <p:nvPr/>
        </p:nvSpPr>
        <p:spPr bwMode="auto">
          <a:xfrm>
            <a:off x="534988" y="1087438"/>
            <a:ext cx="85693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en-US" altLang="ko-KR" sz="1800" b="1">
                <a:latin typeface="나눔고딕" pitchFamily="50" charset="-127"/>
                <a:ea typeface="나눔고딕" pitchFamily="50" charset="-127"/>
              </a:rPr>
              <a:t>onActivityResult </a:t>
            </a:r>
            <a:r>
              <a:rPr lang="ko-KR" altLang="en-US" sz="1800" b="1">
                <a:latin typeface="나눔고딕" pitchFamily="50" charset="-127"/>
                <a:ea typeface="나눔고딕" pitchFamily="50" charset="-127"/>
              </a:rPr>
              <a:t>메소드 재정의</a:t>
            </a:r>
            <a:endParaRPr lang="en-US" altLang="ko-KR" sz="18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8377" name="_x189690408" descr="P02_S003_0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1700213"/>
            <a:ext cx="4027488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6425" y="1052513"/>
            <a:ext cx="9074150" cy="520223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protected void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onActivityResult(</a:t>
            </a: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int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requestCode, </a:t>
            </a: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int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resultCode, Intent data) {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super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.onActivityResult(requestCode, resultCode, data);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if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(requestCode == </a:t>
            </a:r>
            <a:r>
              <a:rPr lang="en-US" altLang="ko-KR" sz="1600" b="1" i="1">
                <a:solidFill>
                  <a:srgbClr val="660E7A"/>
                </a:solidFill>
                <a:ea typeface="굴림" pitchFamily="50" charset="-127"/>
              </a:rPr>
              <a:t>REQUEST_CODE_MENU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) {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Toast.</a:t>
            </a:r>
            <a:r>
              <a:rPr lang="en-US" altLang="ko-KR" sz="1600" i="1">
                <a:solidFill>
                  <a:srgbClr val="000000"/>
                </a:solidFill>
                <a:ea typeface="굴림" pitchFamily="50" charset="-127"/>
              </a:rPr>
              <a:t>makeText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(getApplicationContext(), </a:t>
            </a:r>
            <a:endParaRPr lang="ko-KR" altLang="ko-KR" sz="16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        "onActivityResult </a:t>
            </a:r>
            <a:r>
              <a:rPr lang="ko-KR" altLang="ko-KR" sz="1600" b="1">
                <a:solidFill>
                  <a:srgbClr val="008000"/>
                </a:solidFill>
                <a:latin typeface="굴림" pitchFamily="50" charset="-127"/>
                <a:ea typeface="굴림" pitchFamily="50" charset="-127"/>
              </a:rPr>
              <a:t>메소드 호출됨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. </a:t>
            </a:r>
            <a:r>
              <a:rPr lang="ko-KR" altLang="ko-KR" sz="1600" b="1">
                <a:solidFill>
                  <a:srgbClr val="008000"/>
                </a:solidFill>
                <a:latin typeface="굴림" pitchFamily="50" charset="-127"/>
                <a:ea typeface="굴림" pitchFamily="50" charset="-127"/>
              </a:rPr>
              <a:t>요청 코드 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: "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+ requestCode + </a:t>
            </a:r>
            <a:endParaRPr lang="ko-KR" altLang="ko-KR" sz="16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        ", </a:t>
            </a:r>
            <a:r>
              <a:rPr lang="ko-KR" altLang="ko-KR" sz="1600" b="1">
                <a:solidFill>
                  <a:srgbClr val="008000"/>
                </a:solidFill>
                <a:latin typeface="굴림" pitchFamily="50" charset="-127"/>
                <a:ea typeface="굴림" pitchFamily="50" charset="-127"/>
              </a:rPr>
              <a:t>결과 코드 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: "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+ resultCode, Toast.</a:t>
            </a:r>
            <a:r>
              <a:rPr lang="en-US" altLang="ko-KR" sz="1600" b="1" i="1">
                <a:solidFill>
                  <a:srgbClr val="660E7A"/>
                </a:solidFill>
                <a:ea typeface="굴림" pitchFamily="50" charset="-127"/>
              </a:rPr>
              <a:t>LENGTH_LONG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).show();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if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(resultCode == </a:t>
            </a:r>
            <a:r>
              <a:rPr lang="en-US" altLang="ko-KR" sz="1600" b="1" i="1">
                <a:solidFill>
                  <a:srgbClr val="660E7A"/>
                </a:solidFill>
                <a:ea typeface="굴림" pitchFamily="50" charset="-127"/>
              </a:rPr>
              <a:t>RESULT_OK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) {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String name = data.getExtras().getString(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"name"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);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Toast.</a:t>
            </a:r>
            <a:r>
              <a:rPr lang="en-US" altLang="ko-KR" sz="1600" i="1">
                <a:solidFill>
                  <a:srgbClr val="000000"/>
                </a:solidFill>
                <a:ea typeface="굴림" pitchFamily="50" charset="-127"/>
              </a:rPr>
              <a:t>makeText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(getApplicationContext(), 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"</a:t>
            </a:r>
            <a:r>
              <a:rPr lang="ko-KR" altLang="ko-KR" sz="1600" b="1">
                <a:solidFill>
                  <a:srgbClr val="008000"/>
                </a:solidFill>
                <a:latin typeface="굴림" pitchFamily="50" charset="-127"/>
                <a:ea typeface="굴림" pitchFamily="50" charset="-127"/>
              </a:rPr>
              <a:t>응답으로 전달된 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name : "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+ name, </a:t>
            </a:r>
            <a:endParaRPr lang="ko-KR" altLang="ko-KR" sz="16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              Toast.</a:t>
            </a:r>
            <a:r>
              <a:rPr lang="en-US" altLang="ko-KR" sz="1600" b="1" i="1">
                <a:solidFill>
                  <a:srgbClr val="660E7A"/>
                </a:solidFill>
                <a:ea typeface="굴림" pitchFamily="50" charset="-127"/>
              </a:rPr>
              <a:t>LENGTH_LONG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).show();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}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}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}</a:t>
            </a:r>
            <a:r>
              <a:rPr lang="en-US" altLang="ko-KR" sz="1600">
                <a:solidFill>
                  <a:srgbClr val="FFFFFF"/>
                </a:solidFill>
                <a:cs typeface="Times New Roman" pitchFamily="18" charset="0"/>
              </a:rPr>
              <a:t> </a:t>
            </a:r>
            <a:endParaRPr lang="ko-KR" altLang="ko-KR" sz="1600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60423" name="제목 18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8787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응답받은 결과를 토스트로 보여주기</a:t>
            </a:r>
          </a:p>
        </p:txBody>
      </p:sp>
      <p:sp>
        <p:nvSpPr>
          <p:cNvPr id="60424" name="TextBox 2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화면 구성과 화면 간 전환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231508" cy="369332"/>
          </a:xfrm>
        </p:spPr>
        <p:txBody>
          <a:bodyPr/>
          <a:lstStyle/>
          <a:p>
            <a:r>
              <a:rPr lang="en-US" altLang="ko-KR" smtClean="0"/>
              <a:t>MainActity.java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6788" y="1128713"/>
            <a:ext cx="8353425" cy="46005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0664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5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6.</a:t>
            </a:r>
            <a:endParaRPr lang="en-US" altLang="ko-KR" sz="4800" i="1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70666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인텐트 살펴보기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676" name="TextBox 31"/>
          <p:cNvSpPr txBox="1">
            <a:spLocks noChangeArrowheads="1"/>
          </p:cNvSpPr>
          <p:nvPr/>
        </p:nvSpPr>
        <p:spPr bwMode="auto">
          <a:xfrm>
            <a:off x="0" y="0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</a:t>
            </a: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– CH3.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애플리케이션 구성하기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모서리가 둥근 직사각형 124"/>
          <p:cNvSpPr/>
          <p:nvPr/>
        </p:nvSpPr>
        <p:spPr>
          <a:xfrm>
            <a:off x="884238" y="3746500"/>
            <a:ext cx="7715250" cy="2714625"/>
          </a:xfrm>
          <a:prstGeom prst="roundRect">
            <a:avLst>
              <a:gd name="adj" fmla="val 6527"/>
            </a:avLst>
          </a:prstGeom>
          <a:solidFill>
            <a:srgbClr val="FFFFCC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07" name="AutoShape 606"/>
          <p:cNvSpPr>
            <a:spLocks noChangeArrowheads="1"/>
          </p:cNvSpPr>
          <p:nvPr/>
        </p:nvSpPr>
        <p:spPr bwMode="auto">
          <a:xfrm>
            <a:off x="6430963" y="933450"/>
            <a:ext cx="3714750" cy="2647950"/>
          </a:xfrm>
          <a:prstGeom prst="roundRect">
            <a:avLst>
              <a:gd name="adj" fmla="val 4380"/>
            </a:avLst>
          </a:prstGeom>
          <a:solidFill>
            <a:srgbClr val="336699"/>
          </a:solidFill>
          <a:ln w="12700" algn="ctr">
            <a:solidFill>
              <a:srgbClr val="003366"/>
            </a:solidFill>
            <a:round/>
            <a:headEnd/>
            <a:tailEnd/>
          </a:ln>
        </p:spPr>
        <p:txBody>
          <a:bodyPr wrap="none" anchor="ctr"/>
          <a:lstStyle>
            <a:lvl1pPr defTabSz="995363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995363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995363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995363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995363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endParaRPr lang="ko-KR" altLang="ko-KR" sz="1400">
              <a:solidFill>
                <a:srgbClr val="CCFF99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708" name="AutoShape 607"/>
          <p:cNvSpPr>
            <a:spLocks noChangeArrowheads="1"/>
          </p:cNvSpPr>
          <p:nvPr/>
        </p:nvSpPr>
        <p:spPr bwMode="auto">
          <a:xfrm>
            <a:off x="6462713" y="1343025"/>
            <a:ext cx="3651250" cy="2200275"/>
          </a:xfrm>
          <a:prstGeom prst="roundRect">
            <a:avLst>
              <a:gd name="adj" fmla="val 6134"/>
            </a:avLst>
          </a:prstGeom>
          <a:solidFill>
            <a:srgbClr val="FFFFFF"/>
          </a:solidFill>
          <a:ln>
            <a:noFill/>
          </a:ln>
          <a:effectLst>
            <a:prstShdw prst="shdw17" dist="17961" dir="13500000">
              <a:srgbClr val="246C98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200" tIns="39200" rIns="39200" bIns="39200" anchor="ctr"/>
          <a:lstStyle>
            <a:lvl1pPr marL="92075" indent="-92075" defTabSz="995363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995363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995363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995363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995363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953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endParaRPr lang="ko-KR" altLang="ko-KR" sz="70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Rectangle 609"/>
          <p:cNvSpPr>
            <a:spLocks noChangeArrowheads="1"/>
          </p:cNvSpPr>
          <p:nvPr/>
        </p:nvSpPr>
        <p:spPr bwMode="auto">
          <a:xfrm>
            <a:off x="7264400" y="1016000"/>
            <a:ext cx="2173288" cy="2460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defTabSz="995363" eaLnBrk="1" fontAlgn="b" latinLnBrk="1" hangingPunct="1">
              <a:spcBef>
                <a:spcPct val="80000"/>
              </a:spcBef>
              <a:defRPr/>
            </a:pPr>
            <a:r>
              <a:rPr lang="ko-KR" alt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애플리케이션</a:t>
            </a:r>
            <a:endParaRPr lang="en-US" altLang="ko-KR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10" name="AutoShape 608"/>
          <p:cNvSpPr>
            <a:spLocks noChangeArrowheads="1"/>
          </p:cNvSpPr>
          <p:nvPr/>
        </p:nvSpPr>
        <p:spPr bwMode="auto">
          <a:xfrm>
            <a:off x="6427788" y="928688"/>
            <a:ext cx="3730625" cy="120650"/>
          </a:xfrm>
          <a:prstGeom prst="roundRect">
            <a:avLst>
              <a:gd name="adj" fmla="val 18032"/>
            </a:avLst>
          </a:prstGeom>
          <a:gradFill rotWithShape="1">
            <a:gsLst>
              <a:gs pos="0">
                <a:srgbClr val="6B9DCF"/>
              </a:gs>
              <a:gs pos="100000">
                <a:srgbClr val="33669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endParaRPr lang="ko-KR" altLang="en-US" sz="140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711" name="제목 72"/>
          <p:cNvSpPr>
            <a:spLocks noGrp="1"/>
          </p:cNvSpPr>
          <p:nvPr>
            <p:ph type="title"/>
          </p:nvPr>
        </p:nvSpPr>
        <p:spPr>
          <a:xfrm>
            <a:off x="828675" y="201613"/>
            <a:ext cx="2770188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인텐트와 데이터 전달</a:t>
            </a:r>
          </a:p>
        </p:txBody>
      </p:sp>
      <p:grpSp>
        <p:nvGrpSpPr>
          <p:cNvPr id="2" name="Group 720"/>
          <p:cNvGrpSpPr>
            <a:grpSpLocks/>
          </p:cNvGrpSpPr>
          <p:nvPr/>
        </p:nvGrpSpPr>
        <p:grpSpPr bwMode="auto">
          <a:xfrm>
            <a:off x="6799263" y="1471613"/>
            <a:ext cx="3038475" cy="571500"/>
            <a:chOff x="-1514" y="1623"/>
            <a:chExt cx="693" cy="302"/>
          </a:xfrm>
        </p:grpSpPr>
        <p:sp>
          <p:nvSpPr>
            <p:cNvPr id="72772" name="AutoShape 721"/>
            <p:cNvSpPr>
              <a:spLocks noChangeArrowheads="1"/>
            </p:cNvSpPr>
            <p:nvPr/>
          </p:nvSpPr>
          <p:spPr bwMode="auto">
            <a:xfrm>
              <a:off x="-1514" y="1623"/>
              <a:ext cx="693" cy="302"/>
            </a:xfrm>
            <a:prstGeom prst="roundRect">
              <a:avLst>
                <a:gd name="adj" fmla="val 10060"/>
              </a:avLst>
            </a:prstGeom>
            <a:gradFill rotWithShape="1">
              <a:gsLst>
                <a:gs pos="0">
                  <a:srgbClr val="84C4E4"/>
                </a:gs>
                <a:gs pos="100000">
                  <a:srgbClr val="D4EAF6"/>
                </a:gs>
              </a:gsLst>
              <a:lin ang="5400000" scaled="1"/>
            </a:gradFill>
            <a:ln w="12700" algn="ctr">
              <a:solidFill>
                <a:srgbClr val="318FCF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20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3" name="Group 722"/>
            <p:cNvGrpSpPr>
              <a:grpSpLocks/>
            </p:cNvGrpSpPr>
            <p:nvPr/>
          </p:nvGrpSpPr>
          <p:grpSpPr bwMode="auto">
            <a:xfrm>
              <a:off x="-1500" y="1629"/>
              <a:ext cx="664" cy="108"/>
              <a:chOff x="-1505" y="1629"/>
              <a:chExt cx="675" cy="108"/>
            </a:xfrm>
          </p:grpSpPr>
          <p:sp>
            <p:nvSpPr>
              <p:cNvPr id="72774" name="AutoShape 723"/>
              <p:cNvSpPr>
                <a:spLocks noChangeArrowheads="1"/>
              </p:cNvSpPr>
              <p:nvPr/>
            </p:nvSpPr>
            <p:spPr bwMode="auto">
              <a:xfrm>
                <a:off x="-1505" y="1629"/>
                <a:ext cx="675" cy="108"/>
              </a:xfrm>
              <a:prstGeom prst="roundRect">
                <a:avLst>
                  <a:gd name="adj" fmla="val 20176"/>
                </a:avLst>
              </a:prstGeom>
              <a:gradFill rotWithShape="1">
                <a:gsLst>
                  <a:gs pos="0">
                    <a:srgbClr val="D1E8F8"/>
                  </a:gs>
                  <a:gs pos="100000">
                    <a:srgbClr val="C0E0F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2775" name="AutoShape 724"/>
              <p:cNvSpPr>
                <a:spLocks noChangeArrowheads="1"/>
              </p:cNvSpPr>
              <p:nvPr/>
            </p:nvSpPr>
            <p:spPr bwMode="auto">
              <a:xfrm>
                <a:off x="-1491" y="1630"/>
                <a:ext cx="657" cy="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2713" name="직사각형 15"/>
          <p:cNvSpPr>
            <a:spLocks noChangeArrowheads="1"/>
          </p:cNvSpPr>
          <p:nvPr/>
        </p:nvSpPr>
        <p:spPr bwMode="auto">
          <a:xfrm>
            <a:off x="7570788" y="1584325"/>
            <a:ext cx="1428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/>
            <a:r>
              <a:rPr lang="ko-KR" altLang="en-US" sz="1600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액티비티</a:t>
            </a:r>
            <a:endParaRPr lang="en-US" altLang="ko-KR" sz="1200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grpSp>
        <p:nvGrpSpPr>
          <p:cNvPr id="4" name="Group 720"/>
          <p:cNvGrpSpPr>
            <a:grpSpLocks/>
          </p:cNvGrpSpPr>
          <p:nvPr/>
        </p:nvGrpSpPr>
        <p:grpSpPr bwMode="auto">
          <a:xfrm>
            <a:off x="6799263" y="2146300"/>
            <a:ext cx="3038475" cy="571500"/>
            <a:chOff x="-1514" y="1623"/>
            <a:chExt cx="693" cy="302"/>
          </a:xfrm>
        </p:grpSpPr>
        <p:sp>
          <p:nvSpPr>
            <p:cNvPr id="72768" name="AutoShape 721"/>
            <p:cNvSpPr>
              <a:spLocks noChangeArrowheads="1"/>
            </p:cNvSpPr>
            <p:nvPr/>
          </p:nvSpPr>
          <p:spPr bwMode="auto">
            <a:xfrm>
              <a:off x="-1514" y="1623"/>
              <a:ext cx="693" cy="302"/>
            </a:xfrm>
            <a:prstGeom prst="roundRect">
              <a:avLst>
                <a:gd name="adj" fmla="val 10060"/>
              </a:avLst>
            </a:prstGeom>
            <a:gradFill rotWithShape="1">
              <a:gsLst>
                <a:gs pos="0">
                  <a:srgbClr val="84C4E4"/>
                </a:gs>
                <a:gs pos="100000">
                  <a:srgbClr val="D4EAF6"/>
                </a:gs>
              </a:gsLst>
              <a:lin ang="5400000" scaled="1"/>
            </a:gradFill>
            <a:ln w="12700" algn="ctr">
              <a:solidFill>
                <a:srgbClr val="318FCF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20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" name="Group 722"/>
            <p:cNvGrpSpPr>
              <a:grpSpLocks/>
            </p:cNvGrpSpPr>
            <p:nvPr/>
          </p:nvGrpSpPr>
          <p:grpSpPr bwMode="auto">
            <a:xfrm>
              <a:off x="-1500" y="1629"/>
              <a:ext cx="664" cy="108"/>
              <a:chOff x="-1505" y="1629"/>
              <a:chExt cx="675" cy="108"/>
            </a:xfrm>
          </p:grpSpPr>
          <p:sp>
            <p:nvSpPr>
              <p:cNvPr id="72770" name="AutoShape 723"/>
              <p:cNvSpPr>
                <a:spLocks noChangeArrowheads="1"/>
              </p:cNvSpPr>
              <p:nvPr/>
            </p:nvSpPr>
            <p:spPr bwMode="auto">
              <a:xfrm>
                <a:off x="-1505" y="1629"/>
                <a:ext cx="675" cy="108"/>
              </a:xfrm>
              <a:prstGeom prst="roundRect">
                <a:avLst>
                  <a:gd name="adj" fmla="val 20176"/>
                </a:avLst>
              </a:prstGeom>
              <a:gradFill rotWithShape="1">
                <a:gsLst>
                  <a:gs pos="0">
                    <a:srgbClr val="D1E8F8"/>
                  </a:gs>
                  <a:gs pos="100000">
                    <a:srgbClr val="C0E0F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2771" name="AutoShape 724"/>
              <p:cNvSpPr>
                <a:spLocks noChangeArrowheads="1"/>
              </p:cNvSpPr>
              <p:nvPr/>
            </p:nvSpPr>
            <p:spPr bwMode="auto">
              <a:xfrm>
                <a:off x="-1491" y="1630"/>
                <a:ext cx="657" cy="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2715" name="직사각형 21"/>
          <p:cNvSpPr>
            <a:spLocks noChangeArrowheads="1"/>
          </p:cNvSpPr>
          <p:nvPr/>
        </p:nvSpPr>
        <p:spPr bwMode="auto">
          <a:xfrm>
            <a:off x="7570788" y="2259013"/>
            <a:ext cx="1428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/>
            <a:r>
              <a:rPr lang="ko-KR" altLang="en-US" sz="1600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서비스</a:t>
            </a:r>
            <a:endParaRPr lang="en-US" altLang="ko-KR" sz="1200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grpSp>
        <p:nvGrpSpPr>
          <p:cNvPr id="6" name="Group 720"/>
          <p:cNvGrpSpPr>
            <a:grpSpLocks/>
          </p:cNvGrpSpPr>
          <p:nvPr/>
        </p:nvGrpSpPr>
        <p:grpSpPr bwMode="auto">
          <a:xfrm>
            <a:off x="6799263" y="2820988"/>
            <a:ext cx="3038475" cy="571500"/>
            <a:chOff x="-1514" y="1623"/>
            <a:chExt cx="693" cy="302"/>
          </a:xfrm>
        </p:grpSpPr>
        <p:sp>
          <p:nvSpPr>
            <p:cNvPr id="72764" name="AutoShape 721"/>
            <p:cNvSpPr>
              <a:spLocks noChangeArrowheads="1"/>
            </p:cNvSpPr>
            <p:nvPr/>
          </p:nvSpPr>
          <p:spPr bwMode="auto">
            <a:xfrm>
              <a:off x="-1514" y="1623"/>
              <a:ext cx="693" cy="302"/>
            </a:xfrm>
            <a:prstGeom prst="roundRect">
              <a:avLst>
                <a:gd name="adj" fmla="val 10060"/>
              </a:avLst>
            </a:prstGeom>
            <a:gradFill rotWithShape="1">
              <a:gsLst>
                <a:gs pos="0">
                  <a:srgbClr val="84C4E4"/>
                </a:gs>
                <a:gs pos="100000">
                  <a:srgbClr val="D4EAF6"/>
                </a:gs>
              </a:gsLst>
              <a:lin ang="5400000" scaled="1"/>
            </a:gradFill>
            <a:ln w="12700" algn="ctr">
              <a:solidFill>
                <a:srgbClr val="318FCF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20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7" name="Group 722"/>
            <p:cNvGrpSpPr>
              <a:grpSpLocks/>
            </p:cNvGrpSpPr>
            <p:nvPr/>
          </p:nvGrpSpPr>
          <p:grpSpPr bwMode="auto">
            <a:xfrm>
              <a:off x="-1500" y="1629"/>
              <a:ext cx="664" cy="108"/>
              <a:chOff x="-1505" y="1629"/>
              <a:chExt cx="675" cy="108"/>
            </a:xfrm>
          </p:grpSpPr>
          <p:sp>
            <p:nvSpPr>
              <p:cNvPr id="72766" name="AutoShape 723"/>
              <p:cNvSpPr>
                <a:spLocks noChangeArrowheads="1"/>
              </p:cNvSpPr>
              <p:nvPr/>
            </p:nvSpPr>
            <p:spPr bwMode="auto">
              <a:xfrm>
                <a:off x="-1505" y="1629"/>
                <a:ext cx="675" cy="108"/>
              </a:xfrm>
              <a:prstGeom prst="roundRect">
                <a:avLst>
                  <a:gd name="adj" fmla="val 20176"/>
                </a:avLst>
              </a:prstGeom>
              <a:gradFill rotWithShape="1">
                <a:gsLst>
                  <a:gs pos="0">
                    <a:srgbClr val="D1E8F8"/>
                  </a:gs>
                  <a:gs pos="100000">
                    <a:srgbClr val="C0E0F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2767" name="AutoShape 724"/>
              <p:cNvSpPr>
                <a:spLocks noChangeArrowheads="1"/>
              </p:cNvSpPr>
              <p:nvPr/>
            </p:nvSpPr>
            <p:spPr bwMode="auto">
              <a:xfrm>
                <a:off x="-1491" y="1630"/>
                <a:ext cx="657" cy="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2717" name="직사각형 27"/>
          <p:cNvSpPr>
            <a:spLocks noChangeArrowheads="1"/>
          </p:cNvSpPr>
          <p:nvPr/>
        </p:nvSpPr>
        <p:spPr bwMode="auto">
          <a:xfrm>
            <a:off x="7570788" y="2933700"/>
            <a:ext cx="228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/>
            <a:r>
              <a:rPr lang="ko-KR" altLang="en-US" sz="1600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</a:rPr>
              <a:t>브로드캐스트 수신자</a:t>
            </a:r>
            <a:endParaRPr lang="en-US" altLang="ko-KR" sz="1600">
              <a:solidFill>
                <a:srgbClr val="00206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2718" name="그림 40" descr="activit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1566863"/>
            <a:ext cx="3492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2871788"/>
            <a:ext cx="500063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0" name="그림 3" descr="service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3" y="2171700"/>
            <a:ext cx="43021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1" name="그림 45" descr="sym_def_app_ic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957263"/>
            <a:ext cx="428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20"/>
          <p:cNvGrpSpPr>
            <a:grpSpLocks/>
          </p:cNvGrpSpPr>
          <p:nvPr/>
        </p:nvGrpSpPr>
        <p:grpSpPr bwMode="auto">
          <a:xfrm>
            <a:off x="1160463" y="3873500"/>
            <a:ext cx="1785937" cy="571500"/>
            <a:chOff x="-1514" y="1623"/>
            <a:chExt cx="693" cy="302"/>
          </a:xfrm>
        </p:grpSpPr>
        <p:sp>
          <p:nvSpPr>
            <p:cNvPr id="72760" name="AutoShape 721"/>
            <p:cNvSpPr>
              <a:spLocks noChangeArrowheads="1"/>
            </p:cNvSpPr>
            <p:nvPr/>
          </p:nvSpPr>
          <p:spPr bwMode="auto">
            <a:xfrm>
              <a:off x="-1514" y="1623"/>
              <a:ext cx="693" cy="302"/>
            </a:xfrm>
            <a:prstGeom prst="roundRect">
              <a:avLst>
                <a:gd name="adj" fmla="val 10060"/>
              </a:avLst>
            </a:prstGeom>
            <a:gradFill rotWithShape="1">
              <a:gsLst>
                <a:gs pos="0">
                  <a:srgbClr val="84C4E4"/>
                </a:gs>
                <a:gs pos="100000">
                  <a:srgbClr val="D4EAF6"/>
                </a:gs>
              </a:gsLst>
              <a:lin ang="5400000" scaled="1"/>
            </a:gradFill>
            <a:ln w="12700" algn="ctr">
              <a:solidFill>
                <a:srgbClr val="318FCF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20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9" name="Group 722"/>
            <p:cNvGrpSpPr>
              <a:grpSpLocks/>
            </p:cNvGrpSpPr>
            <p:nvPr/>
          </p:nvGrpSpPr>
          <p:grpSpPr bwMode="auto">
            <a:xfrm>
              <a:off x="-1500" y="1629"/>
              <a:ext cx="664" cy="108"/>
              <a:chOff x="-1505" y="1629"/>
              <a:chExt cx="675" cy="108"/>
            </a:xfrm>
          </p:grpSpPr>
          <p:sp>
            <p:nvSpPr>
              <p:cNvPr id="72762" name="AutoShape 723"/>
              <p:cNvSpPr>
                <a:spLocks noChangeArrowheads="1"/>
              </p:cNvSpPr>
              <p:nvPr/>
            </p:nvSpPr>
            <p:spPr bwMode="auto">
              <a:xfrm>
                <a:off x="-1505" y="1629"/>
                <a:ext cx="675" cy="108"/>
              </a:xfrm>
              <a:prstGeom prst="roundRect">
                <a:avLst>
                  <a:gd name="adj" fmla="val 20176"/>
                </a:avLst>
              </a:prstGeom>
              <a:gradFill rotWithShape="1">
                <a:gsLst>
                  <a:gs pos="0">
                    <a:srgbClr val="D1E8F8"/>
                  </a:gs>
                  <a:gs pos="100000">
                    <a:srgbClr val="C0E0F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2763" name="AutoShape 724"/>
              <p:cNvSpPr>
                <a:spLocks noChangeArrowheads="1"/>
              </p:cNvSpPr>
              <p:nvPr/>
            </p:nvSpPr>
            <p:spPr bwMode="auto">
              <a:xfrm>
                <a:off x="-1491" y="1630"/>
                <a:ext cx="657" cy="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2723" name="직사각형 51"/>
          <p:cNvSpPr>
            <a:spLocks noChangeArrowheads="1"/>
          </p:cNvSpPr>
          <p:nvPr/>
        </p:nvSpPr>
        <p:spPr bwMode="auto">
          <a:xfrm>
            <a:off x="1571625" y="3986213"/>
            <a:ext cx="1428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/>
            <a:r>
              <a:rPr lang="ko-KR" altLang="en-US" sz="1600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액티비티</a:t>
            </a:r>
            <a:endParaRPr lang="en-US" altLang="ko-KR" sz="1200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72724" name="그림 52" descr="activit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3968750"/>
            <a:ext cx="34925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720"/>
          <p:cNvGrpSpPr>
            <a:grpSpLocks/>
          </p:cNvGrpSpPr>
          <p:nvPr/>
        </p:nvGrpSpPr>
        <p:grpSpPr bwMode="auto">
          <a:xfrm>
            <a:off x="6591300" y="3873500"/>
            <a:ext cx="1785938" cy="571500"/>
            <a:chOff x="-1514" y="1623"/>
            <a:chExt cx="693" cy="302"/>
          </a:xfrm>
        </p:grpSpPr>
        <p:sp>
          <p:nvSpPr>
            <p:cNvPr id="72756" name="AutoShape 721"/>
            <p:cNvSpPr>
              <a:spLocks noChangeArrowheads="1"/>
            </p:cNvSpPr>
            <p:nvPr/>
          </p:nvSpPr>
          <p:spPr bwMode="auto">
            <a:xfrm>
              <a:off x="-1514" y="1623"/>
              <a:ext cx="693" cy="302"/>
            </a:xfrm>
            <a:prstGeom prst="roundRect">
              <a:avLst>
                <a:gd name="adj" fmla="val 10060"/>
              </a:avLst>
            </a:prstGeom>
            <a:gradFill rotWithShape="1">
              <a:gsLst>
                <a:gs pos="0">
                  <a:srgbClr val="84C4E4"/>
                </a:gs>
                <a:gs pos="100000">
                  <a:srgbClr val="D4EAF6"/>
                </a:gs>
              </a:gsLst>
              <a:lin ang="5400000" scaled="1"/>
            </a:gradFill>
            <a:ln w="12700" algn="ctr">
              <a:solidFill>
                <a:srgbClr val="318FCF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20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1" name="Group 722"/>
            <p:cNvGrpSpPr>
              <a:grpSpLocks/>
            </p:cNvGrpSpPr>
            <p:nvPr/>
          </p:nvGrpSpPr>
          <p:grpSpPr bwMode="auto">
            <a:xfrm>
              <a:off x="-1500" y="1629"/>
              <a:ext cx="664" cy="108"/>
              <a:chOff x="-1505" y="1629"/>
              <a:chExt cx="675" cy="108"/>
            </a:xfrm>
          </p:grpSpPr>
          <p:sp>
            <p:nvSpPr>
              <p:cNvPr id="72758" name="AutoShape 723"/>
              <p:cNvSpPr>
                <a:spLocks noChangeArrowheads="1"/>
              </p:cNvSpPr>
              <p:nvPr/>
            </p:nvSpPr>
            <p:spPr bwMode="auto">
              <a:xfrm>
                <a:off x="-1505" y="1629"/>
                <a:ext cx="675" cy="108"/>
              </a:xfrm>
              <a:prstGeom prst="roundRect">
                <a:avLst>
                  <a:gd name="adj" fmla="val 20176"/>
                </a:avLst>
              </a:prstGeom>
              <a:gradFill rotWithShape="1">
                <a:gsLst>
                  <a:gs pos="0">
                    <a:srgbClr val="D1E8F8"/>
                  </a:gs>
                  <a:gs pos="100000">
                    <a:srgbClr val="C0E0F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2759" name="AutoShape 724"/>
              <p:cNvSpPr>
                <a:spLocks noChangeArrowheads="1"/>
              </p:cNvSpPr>
              <p:nvPr/>
            </p:nvSpPr>
            <p:spPr bwMode="auto">
              <a:xfrm>
                <a:off x="-1491" y="1630"/>
                <a:ext cx="657" cy="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2726" name="직사각형 58"/>
          <p:cNvSpPr>
            <a:spLocks noChangeArrowheads="1"/>
          </p:cNvSpPr>
          <p:nvPr/>
        </p:nvSpPr>
        <p:spPr bwMode="auto">
          <a:xfrm>
            <a:off x="7002463" y="3986213"/>
            <a:ext cx="1428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/>
            <a:r>
              <a:rPr lang="ko-KR" altLang="en-US" sz="1600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액티비티</a:t>
            </a:r>
            <a:endParaRPr lang="en-US" altLang="ko-KR" sz="1200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72727" name="그림 59" descr="activity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3968750"/>
            <a:ext cx="34925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720"/>
          <p:cNvGrpSpPr>
            <a:grpSpLocks/>
          </p:cNvGrpSpPr>
          <p:nvPr/>
        </p:nvGrpSpPr>
        <p:grpSpPr bwMode="auto">
          <a:xfrm>
            <a:off x="6575425" y="5770563"/>
            <a:ext cx="1785938" cy="571500"/>
            <a:chOff x="-1514" y="1623"/>
            <a:chExt cx="693" cy="302"/>
          </a:xfrm>
        </p:grpSpPr>
        <p:sp>
          <p:nvSpPr>
            <p:cNvPr id="72752" name="AutoShape 721"/>
            <p:cNvSpPr>
              <a:spLocks noChangeArrowheads="1"/>
            </p:cNvSpPr>
            <p:nvPr/>
          </p:nvSpPr>
          <p:spPr bwMode="auto">
            <a:xfrm>
              <a:off x="-1514" y="1623"/>
              <a:ext cx="693" cy="302"/>
            </a:xfrm>
            <a:prstGeom prst="roundRect">
              <a:avLst>
                <a:gd name="adj" fmla="val 10060"/>
              </a:avLst>
            </a:prstGeom>
            <a:gradFill rotWithShape="1">
              <a:gsLst>
                <a:gs pos="0">
                  <a:srgbClr val="84C4E4"/>
                </a:gs>
                <a:gs pos="100000">
                  <a:srgbClr val="D4EAF6"/>
                </a:gs>
              </a:gsLst>
              <a:lin ang="5400000" scaled="1"/>
            </a:gradFill>
            <a:ln w="12700" algn="ctr">
              <a:solidFill>
                <a:srgbClr val="318FCF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20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3" name="Group 722"/>
            <p:cNvGrpSpPr>
              <a:grpSpLocks/>
            </p:cNvGrpSpPr>
            <p:nvPr/>
          </p:nvGrpSpPr>
          <p:grpSpPr bwMode="auto">
            <a:xfrm>
              <a:off x="-1500" y="1629"/>
              <a:ext cx="664" cy="108"/>
              <a:chOff x="-1505" y="1629"/>
              <a:chExt cx="675" cy="108"/>
            </a:xfrm>
          </p:grpSpPr>
          <p:sp>
            <p:nvSpPr>
              <p:cNvPr id="72754" name="AutoShape 723"/>
              <p:cNvSpPr>
                <a:spLocks noChangeArrowheads="1"/>
              </p:cNvSpPr>
              <p:nvPr/>
            </p:nvSpPr>
            <p:spPr bwMode="auto">
              <a:xfrm>
                <a:off x="-1505" y="1629"/>
                <a:ext cx="675" cy="108"/>
              </a:xfrm>
              <a:prstGeom prst="roundRect">
                <a:avLst>
                  <a:gd name="adj" fmla="val 20176"/>
                </a:avLst>
              </a:prstGeom>
              <a:gradFill rotWithShape="1">
                <a:gsLst>
                  <a:gs pos="0">
                    <a:srgbClr val="D1E8F8"/>
                  </a:gs>
                  <a:gs pos="100000">
                    <a:srgbClr val="C0E0F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2755" name="AutoShape 724"/>
              <p:cNvSpPr>
                <a:spLocks noChangeArrowheads="1"/>
              </p:cNvSpPr>
              <p:nvPr/>
            </p:nvSpPr>
            <p:spPr bwMode="auto">
              <a:xfrm>
                <a:off x="-1491" y="1630"/>
                <a:ext cx="657" cy="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2729" name="직사각형 65"/>
          <p:cNvSpPr>
            <a:spLocks noChangeArrowheads="1"/>
          </p:cNvSpPr>
          <p:nvPr/>
        </p:nvSpPr>
        <p:spPr bwMode="auto">
          <a:xfrm>
            <a:off x="6929438" y="5883275"/>
            <a:ext cx="1428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/>
            <a:r>
              <a:rPr lang="ko-KR" altLang="en-US" sz="1600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서비스</a:t>
            </a:r>
            <a:endParaRPr lang="en-US" altLang="ko-KR" sz="1200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  <p:pic>
        <p:nvPicPr>
          <p:cNvPr id="72730" name="그림 3" descr="service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5794375"/>
            <a:ext cx="4318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720"/>
          <p:cNvGrpSpPr>
            <a:grpSpLocks/>
          </p:cNvGrpSpPr>
          <p:nvPr/>
        </p:nvGrpSpPr>
        <p:grpSpPr bwMode="auto">
          <a:xfrm>
            <a:off x="1090613" y="5770563"/>
            <a:ext cx="2784475" cy="571500"/>
            <a:chOff x="-1514" y="1623"/>
            <a:chExt cx="693" cy="302"/>
          </a:xfrm>
        </p:grpSpPr>
        <p:sp>
          <p:nvSpPr>
            <p:cNvPr id="72748" name="AutoShape 721"/>
            <p:cNvSpPr>
              <a:spLocks noChangeArrowheads="1"/>
            </p:cNvSpPr>
            <p:nvPr/>
          </p:nvSpPr>
          <p:spPr bwMode="auto">
            <a:xfrm>
              <a:off x="-1514" y="1623"/>
              <a:ext cx="693" cy="302"/>
            </a:xfrm>
            <a:prstGeom prst="roundRect">
              <a:avLst>
                <a:gd name="adj" fmla="val 10060"/>
              </a:avLst>
            </a:prstGeom>
            <a:gradFill rotWithShape="1">
              <a:gsLst>
                <a:gs pos="0">
                  <a:srgbClr val="84C4E4"/>
                </a:gs>
                <a:gs pos="100000">
                  <a:srgbClr val="D4EAF6"/>
                </a:gs>
              </a:gsLst>
              <a:lin ang="5400000" scaled="1"/>
            </a:gradFill>
            <a:ln w="12700" algn="ctr">
              <a:solidFill>
                <a:srgbClr val="318FCF"/>
              </a:solidFill>
              <a:round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hangingPunct="1">
                <a:spcBef>
                  <a:spcPct val="0"/>
                </a:spcBef>
                <a:buFontTx/>
                <a:buNone/>
              </a:pPr>
              <a:endParaRPr lang="ko-KR" altLang="en-US" sz="120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5" name="Group 722"/>
            <p:cNvGrpSpPr>
              <a:grpSpLocks/>
            </p:cNvGrpSpPr>
            <p:nvPr/>
          </p:nvGrpSpPr>
          <p:grpSpPr bwMode="auto">
            <a:xfrm>
              <a:off x="-1500" y="1629"/>
              <a:ext cx="664" cy="108"/>
              <a:chOff x="-1505" y="1629"/>
              <a:chExt cx="675" cy="108"/>
            </a:xfrm>
          </p:grpSpPr>
          <p:sp>
            <p:nvSpPr>
              <p:cNvPr id="72750" name="AutoShape 723"/>
              <p:cNvSpPr>
                <a:spLocks noChangeArrowheads="1"/>
              </p:cNvSpPr>
              <p:nvPr/>
            </p:nvSpPr>
            <p:spPr bwMode="auto">
              <a:xfrm>
                <a:off x="-1505" y="1629"/>
                <a:ext cx="675" cy="108"/>
              </a:xfrm>
              <a:prstGeom prst="roundRect">
                <a:avLst>
                  <a:gd name="adj" fmla="val 20176"/>
                </a:avLst>
              </a:prstGeom>
              <a:gradFill rotWithShape="1">
                <a:gsLst>
                  <a:gs pos="0">
                    <a:srgbClr val="D1E8F8"/>
                  </a:gs>
                  <a:gs pos="100000">
                    <a:srgbClr val="C0E0F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2751" name="AutoShape 724"/>
              <p:cNvSpPr>
                <a:spLocks noChangeArrowheads="1"/>
              </p:cNvSpPr>
              <p:nvPr/>
            </p:nvSpPr>
            <p:spPr bwMode="auto">
              <a:xfrm>
                <a:off x="-1491" y="1630"/>
                <a:ext cx="657" cy="1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hangingPunct="1">
                  <a:spcBef>
                    <a:spcPct val="0"/>
                  </a:spcBef>
                  <a:buFontTx/>
                  <a:buNone/>
                </a:pPr>
                <a:endParaRPr lang="ko-KR" altLang="en-US" sz="1200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</p:grpSp>
      <p:sp>
        <p:nvSpPr>
          <p:cNvPr id="72732" name="직사각형 79"/>
          <p:cNvSpPr>
            <a:spLocks noChangeArrowheads="1"/>
          </p:cNvSpPr>
          <p:nvPr/>
        </p:nvSpPr>
        <p:spPr bwMode="auto">
          <a:xfrm>
            <a:off x="1643063" y="5883275"/>
            <a:ext cx="2286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/>
            <a:r>
              <a:rPr lang="ko-KR" altLang="en-US" sz="1600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</a:rPr>
              <a:t>브로드캐스트 수신자</a:t>
            </a:r>
            <a:endParaRPr lang="en-US" altLang="ko-KR" sz="1600">
              <a:solidFill>
                <a:srgbClr val="00206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27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5822950"/>
            <a:ext cx="500062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734" name="Shape 106"/>
          <p:cNvCxnSpPr>
            <a:cxnSpLocks noChangeShapeType="1"/>
          </p:cNvCxnSpPr>
          <p:nvPr/>
        </p:nvCxnSpPr>
        <p:spPr bwMode="auto">
          <a:xfrm rot="5400000">
            <a:off x="6812756" y="5112544"/>
            <a:ext cx="1338263" cy="3175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4A7EBB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735" name="Shape 106"/>
          <p:cNvCxnSpPr>
            <a:cxnSpLocks noChangeShapeType="1"/>
          </p:cNvCxnSpPr>
          <p:nvPr/>
        </p:nvCxnSpPr>
        <p:spPr bwMode="auto">
          <a:xfrm rot="10800000">
            <a:off x="2946400" y="4159250"/>
            <a:ext cx="3644900" cy="1588"/>
          </a:xfrm>
          <a:prstGeom prst="straightConnector1">
            <a:avLst/>
          </a:prstGeom>
          <a:noFill/>
          <a:ln w="28575" algn="ctr">
            <a:solidFill>
              <a:srgbClr val="4A7EBB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8" name="Picture 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3873500"/>
            <a:ext cx="10572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 Box 26"/>
          <p:cNvSpPr txBox="1">
            <a:spLocks noChangeArrowheads="1"/>
          </p:cNvSpPr>
          <p:nvPr/>
        </p:nvSpPr>
        <p:spPr bwMode="auto">
          <a:xfrm>
            <a:off x="4327525" y="4011613"/>
            <a:ext cx="842963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>
              <a:lnSpc>
                <a:spcPct val="95000"/>
              </a:lnSpc>
            </a:pPr>
            <a:r>
              <a:rPr lang="ko-KR" altLang="en-US" sz="160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인텐트</a:t>
            </a:r>
            <a:endParaRPr lang="en-US" altLang="ko-KR" sz="160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4" name="Picture 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3" y="4841875"/>
            <a:ext cx="10572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 Box 26"/>
          <p:cNvSpPr txBox="1">
            <a:spLocks noChangeArrowheads="1"/>
          </p:cNvSpPr>
          <p:nvPr/>
        </p:nvSpPr>
        <p:spPr bwMode="auto">
          <a:xfrm>
            <a:off x="7040563" y="4979988"/>
            <a:ext cx="842962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>
              <a:lnSpc>
                <a:spcPct val="95000"/>
              </a:lnSpc>
            </a:pPr>
            <a:r>
              <a:rPr lang="ko-KR" altLang="en-US" sz="160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인텐트</a:t>
            </a:r>
            <a:endParaRPr lang="en-US" altLang="ko-KR" sz="160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2740" name="Shape 106"/>
          <p:cNvCxnSpPr>
            <a:cxnSpLocks noChangeShapeType="1"/>
          </p:cNvCxnSpPr>
          <p:nvPr/>
        </p:nvCxnSpPr>
        <p:spPr bwMode="auto">
          <a:xfrm rot="16200000" flipH="1">
            <a:off x="1389063" y="5108575"/>
            <a:ext cx="1327150" cy="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4A7EBB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8" name="Picture 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4841875"/>
            <a:ext cx="10572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 Box 26"/>
          <p:cNvSpPr txBox="1">
            <a:spLocks noChangeArrowheads="1"/>
          </p:cNvSpPr>
          <p:nvPr/>
        </p:nvSpPr>
        <p:spPr bwMode="auto">
          <a:xfrm>
            <a:off x="1668463" y="4979988"/>
            <a:ext cx="842962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>
              <a:lnSpc>
                <a:spcPct val="95000"/>
              </a:lnSpc>
            </a:pPr>
            <a:r>
              <a:rPr lang="ko-KR" altLang="en-US" sz="160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인텐트</a:t>
            </a:r>
            <a:endParaRPr lang="en-US" altLang="ko-KR" sz="160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2743" name="Shape 106"/>
          <p:cNvCxnSpPr>
            <a:cxnSpLocks noChangeShapeType="1"/>
          </p:cNvCxnSpPr>
          <p:nvPr/>
        </p:nvCxnSpPr>
        <p:spPr bwMode="auto">
          <a:xfrm flipV="1">
            <a:off x="3875088" y="6056313"/>
            <a:ext cx="2700337" cy="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4A7EBB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1" name="Picture 2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8" y="5762625"/>
            <a:ext cx="10572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Text Box 26"/>
          <p:cNvSpPr txBox="1">
            <a:spLocks noChangeArrowheads="1"/>
          </p:cNvSpPr>
          <p:nvPr/>
        </p:nvSpPr>
        <p:spPr bwMode="auto">
          <a:xfrm>
            <a:off x="4833938" y="5899150"/>
            <a:ext cx="842962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latinLnBrk="1" hangingPunct="1">
              <a:lnSpc>
                <a:spcPct val="95000"/>
              </a:lnSpc>
            </a:pPr>
            <a:r>
              <a:rPr lang="ko-KR" altLang="en-US" sz="160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인텐트</a:t>
            </a:r>
            <a:endParaRPr lang="en-US" altLang="ko-KR" sz="160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굽은 화살표 126"/>
          <p:cNvSpPr/>
          <p:nvPr/>
        </p:nvSpPr>
        <p:spPr>
          <a:xfrm rot="16200000" flipH="1">
            <a:off x="4609306" y="1910557"/>
            <a:ext cx="1608137" cy="2000250"/>
          </a:xfrm>
          <a:prstGeom prst="bentArrow">
            <a:avLst>
              <a:gd name="adj1" fmla="val 17153"/>
              <a:gd name="adj2" fmla="val 20586"/>
              <a:gd name="adj3" fmla="val 25000"/>
              <a:gd name="adj4" fmla="val 44731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747" name="TextBox 7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인텐트 살펴보기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46956" y="1052736"/>
            <a:ext cx="49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800" b="1" smtClean="0">
                <a:solidFill>
                  <a:srgbClr val="0070C0"/>
                </a:solidFill>
              </a:rPr>
              <a:t> </a:t>
            </a:r>
            <a:r>
              <a:rPr lang="en-US" altLang="ko-KR" sz="1800" b="1" err="1" smtClean="0">
                <a:solidFill>
                  <a:srgbClr val="0070C0"/>
                </a:solidFill>
              </a:rPr>
              <a:t>android.content</a:t>
            </a:r>
            <a:r>
              <a:rPr lang="en-US" altLang="ko-KR" sz="1800" b="1" smtClean="0">
                <a:solidFill>
                  <a:srgbClr val="0070C0"/>
                </a:solidFill>
              </a:rPr>
              <a:t> </a:t>
            </a:r>
            <a:r>
              <a:rPr lang="ko-KR" altLang="en-US" sz="1800" b="1" smtClean="0">
                <a:solidFill>
                  <a:srgbClr val="0070C0"/>
                </a:solidFill>
              </a:rPr>
              <a:t>패키지 안에 정의</a:t>
            </a:r>
            <a:endParaRPr lang="en-US" altLang="ko-KR" sz="1800" b="1" smtClean="0">
              <a:solidFill>
                <a:srgbClr val="0070C0"/>
              </a:solidFill>
            </a:endParaRPr>
          </a:p>
          <a:p>
            <a:endParaRPr lang="en-US" altLang="ko-KR" sz="1800" b="1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800" b="1" smtClean="0">
                <a:solidFill>
                  <a:srgbClr val="0070C0"/>
                </a:solidFill>
              </a:rPr>
              <a:t> 데이터를 전달하기 위해 만들어둔 객체 타입</a:t>
            </a:r>
            <a:endParaRPr lang="en-US" altLang="ko-KR" sz="1800" b="1" smtClean="0">
              <a:solidFill>
                <a:srgbClr val="0070C0"/>
              </a:solidFill>
            </a:endParaRPr>
          </a:p>
          <a:p>
            <a:endParaRPr lang="en-US" altLang="ko-KR" sz="1800" b="1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800" b="1" smtClean="0">
                <a:solidFill>
                  <a:srgbClr val="0070C0"/>
                </a:solidFill>
              </a:rPr>
              <a:t> 애플리케이션 구성 요소 간에 작업 수행을 위한 정보를 전달하는 역할</a:t>
            </a:r>
            <a:endParaRPr lang="en-US" altLang="ko-KR" sz="1800" b="1" smtClean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983260" y="4221088"/>
            <a:ext cx="125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 smtClean="0"/>
              <a:t>startActivity</a:t>
            </a:r>
            <a:r>
              <a:rPr lang="en-US" altLang="ko-KR" smtClean="0"/>
              <a:t>()</a:t>
            </a:r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2479204" y="5445224"/>
            <a:ext cx="1625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 smtClean="0"/>
              <a:t>broadcastIntent</a:t>
            </a:r>
            <a:r>
              <a:rPr lang="en-US" altLang="ko-KR" smtClean="0"/>
              <a:t> ()</a:t>
            </a:r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935588" y="5301208"/>
            <a:ext cx="1302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 smtClean="0"/>
              <a:t>startService</a:t>
            </a:r>
            <a:r>
              <a:rPr lang="en-US" altLang="ko-KR" smtClean="0"/>
              <a:t> ()</a:t>
            </a:r>
          </a:p>
          <a:p>
            <a:r>
              <a:rPr lang="en-US" altLang="ko-KR" err="1" smtClean="0"/>
              <a:t>bindService</a:t>
            </a:r>
            <a:r>
              <a:rPr lang="en-US" altLang="ko-KR" smtClean="0"/>
              <a:t>()</a:t>
            </a:r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983260" y="4509120"/>
            <a:ext cx="2005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 smtClean="0"/>
              <a:t>startActivityForResult</a:t>
            </a:r>
            <a:r>
              <a:rPr lang="en-US" altLang="ko-KR" smtClean="0"/>
              <a:t>()</a:t>
            </a:r>
            <a:endParaRPr lang="ko-KR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5" grpId="0"/>
      <p:bldP spid="109" grpId="0"/>
      <p:bldP spid="1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71500" y="1052513"/>
            <a:ext cx="9072563" cy="194786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[Reference]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startActivity()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startService()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bindService()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broadcastIntent()</a:t>
            </a:r>
          </a:p>
        </p:txBody>
      </p:sp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4759" name="_x69925248" descr="P02_0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3357563"/>
            <a:ext cx="8682038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0" name="직사각형 10"/>
          <p:cNvSpPr>
            <a:spLocks noChangeArrowheads="1"/>
          </p:cNvSpPr>
          <p:nvPr/>
        </p:nvSpPr>
        <p:spPr bwMode="auto">
          <a:xfrm>
            <a:off x="3127375" y="5354638"/>
            <a:ext cx="37147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액티비티 간의 인텐트 전달</a:t>
            </a: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761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 간의 인텐트 전달</a:t>
            </a:r>
          </a:p>
        </p:txBody>
      </p:sp>
      <p:sp>
        <p:nvSpPr>
          <p:cNvPr id="74762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인텐트 살펴보기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90525" y="1517650"/>
          <a:ext cx="9536113" cy="4143375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4064572"/>
                <a:gridCol w="5471541"/>
              </a:tblGrid>
              <a:tr h="57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속성</a:t>
                      </a:r>
                      <a:endParaRPr lang="ko-KR" altLang="en-US" sz="17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설명</a:t>
                      </a:r>
                      <a:endParaRPr lang="ko-KR" altLang="en-US" sz="17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</a:tr>
              <a:tr h="5810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ACTION_DIAL tel:01077881234</a:t>
                      </a:r>
                      <a:endParaRPr 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주어진 전화번호를 이용해 전화걸기 화면을 </a:t>
                      </a:r>
                      <a:r>
                        <a:rPr lang="ko-KR" altLang="en-US" sz="14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보여줌</a:t>
                      </a:r>
                      <a:endParaRPr lang="ko-KR" alt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</a:tr>
              <a:tr h="10945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ACTION_VIEW tel:01077881234</a:t>
                      </a:r>
                      <a:endParaRPr 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주어진 전화번호를 이용해 전화걸기 화면을 보여줌</a:t>
                      </a:r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URI </a:t>
                      </a: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값의 유형에 따라 </a:t>
                      </a:r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VIEW </a:t>
                      </a: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액션이 다른 기능을 </a:t>
                      </a:r>
                      <a:r>
                        <a:rPr lang="ko-KR" altLang="en-US" sz="14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수행함</a:t>
                      </a:r>
                      <a:endParaRPr lang="ko-KR" alt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</a:tr>
              <a:tr h="109456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ACTION_EDIT content://contacts/people/2</a:t>
                      </a:r>
                      <a:endParaRPr 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전화번호부 데이터베이스에 있는 정보 중에서 </a:t>
                      </a:r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값이 </a:t>
                      </a:r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정보를 편집하기 위한 화면을 </a:t>
                      </a:r>
                      <a:r>
                        <a:rPr lang="ko-KR" altLang="en-US" sz="14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보여줌</a:t>
                      </a:r>
                      <a:endParaRPr lang="ko-KR" alt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</a:tr>
              <a:tr h="7944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ACTION_VIEW content://contacts/people</a:t>
                      </a:r>
                      <a:endParaRPr 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전화번호부 데이터베이스의 내용을 </a:t>
                      </a:r>
                      <a:r>
                        <a:rPr lang="ko-KR" altLang="en-US" sz="14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보여줌</a:t>
                      </a:r>
                      <a:endParaRPr lang="ko-KR" alt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T="44134" marB="44134" anchor="ctr"/>
                </a:tc>
              </a:tr>
            </a:tbl>
          </a:graphicData>
        </a:graphic>
      </p:graphicFrame>
      <p:sp>
        <p:nvSpPr>
          <p:cNvPr id="23449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26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496252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액션과 데이터를 사용하는 대표적인 예</a:t>
            </a:r>
          </a:p>
        </p:txBody>
      </p:sp>
      <p:sp>
        <p:nvSpPr>
          <p:cNvPr id="76827" name="TextBox 10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인텐트 살펴보기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빌드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과정 상세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845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프로젝트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846" name="_x173022848" descr="P01-C04-0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1052513"/>
            <a:ext cx="7993063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2879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071" name="내용 개체 틀 2"/>
          <p:cNvSpPr txBox="1">
            <a:spLocks/>
          </p:cNvSpPr>
          <p:nvPr/>
        </p:nvSpPr>
        <p:spPr bwMode="auto">
          <a:xfrm>
            <a:off x="534988" y="3906838"/>
            <a:ext cx="90725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명시적 인텐트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(Explicit Intent)</a:t>
            </a:r>
          </a:p>
          <a:p>
            <a:pPr marL="342900" indent="20638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인텐트에 클래스 객체나 컴포넌트 이름을 지정하여 호출할 대상을 확실히 알 수 있는 경우</a:t>
            </a: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암시적 인텐트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(Implicit Intent)</a:t>
            </a:r>
          </a:p>
          <a:p>
            <a:pPr marL="342900" indent="20638" latinLnBrk="1">
              <a:lnSpc>
                <a:spcPct val="120000"/>
              </a:lnSpc>
              <a:spcAft>
                <a:spcPct val="25000"/>
              </a:spcAft>
              <a:buFontTx/>
              <a:buChar char="-"/>
              <a:defRPr/>
            </a:pP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액션과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데이터를 지정하긴 했지만 호출할 대상이 달라질 수 있는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경우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20638" latinLnBrk="1">
              <a:lnSpc>
                <a:spcPct val="120000"/>
              </a:lnSpc>
              <a:spcAft>
                <a:spcPct val="25000"/>
              </a:spcAft>
              <a:buFontTx/>
              <a:buChar char="-"/>
              <a:defRPr/>
            </a:pP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MIME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타입에 따라 </a:t>
            </a:r>
            <a:r>
              <a:rPr lang="ko-KR" altLang="en-US" sz="16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시스템에서 적절한 다른 </a:t>
            </a:r>
            <a:r>
              <a:rPr lang="ko-KR" altLang="en-US" sz="16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앱의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액티비티를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찾은 후 띄우는 방식</a:t>
            </a: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20638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범주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(category),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타입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(Type),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(component),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부가 데이터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(extras) </a:t>
            </a:r>
          </a:p>
          <a:p>
            <a:pPr marL="342900" indent="20638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71500" y="1052513"/>
            <a:ext cx="9072563" cy="251936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[Reference]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Intent()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Intent(Intent o) 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Intent(String action [,Uri uri])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Intent(Context packageContext, Class&lt;?&gt; cls) 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Intent(String action, Uri uri, Context packageContext, Class&lt;?&gt; cls)</a:t>
            </a:r>
          </a:p>
        </p:txBody>
      </p:sp>
      <p:sp>
        <p:nvSpPr>
          <p:cNvPr id="78855" name="제목 7"/>
          <p:cNvSpPr>
            <a:spLocks noGrp="1"/>
          </p:cNvSpPr>
          <p:nvPr>
            <p:ph type="title"/>
          </p:nvPr>
        </p:nvSpPr>
        <p:spPr>
          <a:xfrm>
            <a:off x="828675" y="201613"/>
            <a:ext cx="401002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명시적 </a:t>
            </a:r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인텐트와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 암시적 </a:t>
            </a:r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인텐트</a:t>
            </a:r>
            <a:endParaRPr lang="ko-KR" altLang="en-US" smtClean="0"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856" name="TextBox 9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인텐트 살펴보기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명시적 </a:t>
            </a:r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인텐트와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 암시적 </a:t>
            </a:r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인텐트</a:t>
            </a:r>
            <a:endParaRPr lang="ko-KR" altLang="en-US" smtClean="0">
              <a:effectLst/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_x70026688" descr="P02_0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1125538"/>
            <a:ext cx="8208962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071" name="내용 개체 틀 2"/>
          <p:cNvSpPr txBox="1">
            <a:spLocks/>
          </p:cNvSpPr>
          <p:nvPr/>
        </p:nvSpPr>
        <p:spPr bwMode="auto">
          <a:xfrm>
            <a:off x="534988" y="1389063"/>
            <a:ext cx="93948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범주 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(Category)</a:t>
            </a:r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액션이 실행되는 데 필요한 추가적인 정보를 제공</a:t>
            </a: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타입 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(Type)</a:t>
            </a:r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인텐트에 들어가는 데이터의 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MIME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타입을 명시적으로 지정</a:t>
            </a: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컴포넌트 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(Component)</a:t>
            </a:r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인텐트에 사용될 컴포넌트 클래스 이름을 명시적으로 지정</a:t>
            </a: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4625" indent="-174625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부가 데이터 </a:t>
            </a:r>
            <a:r>
              <a:rPr lang="en-US" altLang="ko-KR" sz="1800" b="1">
                <a:latin typeface="나눔고딕" panose="020D0604000000000000" pitchFamily="50" charset="-127"/>
                <a:ea typeface="나눔고딕" panose="020D0604000000000000" pitchFamily="50" charset="-127"/>
              </a:rPr>
              <a:t>(Extra)</a:t>
            </a:r>
          </a:p>
          <a:p>
            <a:pPr marL="342900" indent="-168275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인텐트는 추가적인 정보를 넣을 수 있도록 번들</a:t>
            </a: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(Bundle)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객체를 담고 있음</a:t>
            </a: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63525" indent="-88900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sz="160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rPr>
              <a:t>이 객체를 통해 인텐트 안에 더 많은 정보를 넣어 다른 애플리케이션 구성요소에 전달할 수 있음</a:t>
            </a: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lang="ko-KR" altLang="en-US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lang="en-US" altLang="ko-KR" sz="16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kumimoji="0" lang="ko-KR" altLang="en-US" sz="160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3550" y="1316038"/>
            <a:ext cx="9359900" cy="4824412"/>
          </a:xfrm>
          <a:prstGeom prst="roundRect">
            <a:avLst>
              <a:gd name="adj" fmla="val 4578"/>
            </a:avLst>
          </a:prstGeom>
          <a:noFill/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903" name="제목 7"/>
          <p:cNvSpPr>
            <a:spLocks noGrp="1"/>
          </p:cNvSpPr>
          <p:nvPr>
            <p:ph type="title"/>
          </p:nvPr>
        </p:nvSpPr>
        <p:spPr>
          <a:xfrm>
            <a:off x="828675" y="201613"/>
            <a:ext cx="2770188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인텐트의 대표적 속성</a:t>
            </a:r>
          </a:p>
        </p:txBody>
      </p:sp>
      <p:sp>
        <p:nvSpPr>
          <p:cNvPr id="80904" name="TextBox 8"/>
          <p:cNvSpPr txBox="1">
            <a:spLocks noChangeArrowheads="1"/>
          </p:cNvSpPr>
          <p:nvPr/>
        </p:nvSpPr>
        <p:spPr bwMode="auto">
          <a:xfrm>
            <a:off x="0" y="6442075"/>
            <a:ext cx="38703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인텐트 살펴보기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7756" y="4437112"/>
            <a:ext cx="2195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err="1" smtClean="0">
                <a:solidFill>
                  <a:srgbClr val="FF0000"/>
                </a:solidFill>
              </a:rPr>
              <a:t>putExtra</a:t>
            </a:r>
            <a:r>
              <a:rPr lang="en-US" altLang="ko-KR" sz="1800" smtClean="0">
                <a:solidFill>
                  <a:srgbClr val="FF0000"/>
                </a:solidFill>
              </a:rPr>
              <a:t>(key, value)</a:t>
            </a:r>
          </a:p>
          <a:p>
            <a:r>
              <a:rPr lang="en-US" altLang="ko-KR" sz="1800" err="1" smtClean="0">
                <a:solidFill>
                  <a:srgbClr val="FF0000"/>
                </a:solidFill>
              </a:rPr>
              <a:t>getIntExtra</a:t>
            </a:r>
            <a:r>
              <a:rPr lang="en-US" altLang="ko-KR" sz="1800" smtClean="0">
                <a:solidFill>
                  <a:srgbClr val="FF0000"/>
                </a:solidFill>
              </a:rPr>
              <a:t>(key);</a:t>
            </a:r>
          </a:p>
          <a:p>
            <a:r>
              <a:rPr lang="en-US" altLang="ko-KR" sz="1800" err="1" smtClean="0">
                <a:solidFill>
                  <a:srgbClr val="FF0000"/>
                </a:solidFill>
              </a:rPr>
              <a:t>getStringExtra</a:t>
            </a:r>
            <a:r>
              <a:rPr lang="en-US" altLang="ko-KR" sz="1800" smtClean="0">
                <a:solidFill>
                  <a:srgbClr val="FF0000"/>
                </a:solidFill>
              </a:rPr>
              <a:t>(key);</a:t>
            </a:r>
            <a:endParaRPr lang="ko-KR" alt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6786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1382" name="_x69996240" descr="P02_0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" b="1753"/>
          <a:stretch>
            <a:fillRect/>
          </a:stretch>
        </p:blipFill>
        <p:spPr bwMode="auto">
          <a:xfrm>
            <a:off x="609600" y="1554163"/>
            <a:ext cx="8963025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3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476091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 간의 데이터 전달 방법 정리</a:t>
            </a:r>
          </a:p>
        </p:txBody>
      </p:sp>
      <p:sp>
        <p:nvSpPr>
          <p:cNvPr id="101384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인텐트 살펴보기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964958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5480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7</a:t>
            </a:r>
            <a:r>
              <a:rPr lang="en-US" altLang="ko-KR" sz="4800" i="1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.</a:t>
            </a:r>
            <a:endParaRPr lang="en-US" altLang="ko-KR" sz="4800" i="1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105482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691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액티비티를 위한 플래그와 부가데이터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492" name="TextBox 31"/>
          <p:cNvSpPr txBox="1">
            <a:spLocks noChangeArrowheads="1"/>
          </p:cNvSpPr>
          <p:nvPr/>
        </p:nvSpPr>
        <p:spPr bwMode="auto">
          <a:xfrm>
            <a:off x="0" y="0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</a:t>
            </a: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– CH3.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애플리케이션 구성하기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오른쪽 대괄호 32"/>
          <p:cNvSpPr/>
          <p:nvPr/>
        </p:nvSpPr>
        <p:spPr>
          <a:xfrm>
            <a:off x="4351338" y="3429000"/>
            <a:ext cx="287337" cy="1944688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434" name="_x70413760" descr="P02_0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1000125"/>
            <a:ext cx="7235825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5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 스택</a:t>
            </a:r>
          </a:p>
        </p:txBody>
      </p:sp>
      <p:sp>
        <p:nvSpPr>
          <p:cNvPr id="103436" name="TextBox 14"/>
          <p:cNvSpPr txBox="1">
            <a:spLocks noChangeArrowheads="1"/>
          </p:cNvSpPr>
          <p:nvPr/>
        </p:nvSpPr>
        <p:spPr bwMode="auto">
          <a:xfrm>
            <a:off x="0" y="6442075"/>
            <a:ext cx="387032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인텐트 살펴보기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 bwMode="auto">
          <a:xfrm>
            <a:off x="319088" y="2308225"/>
            <a:ext cx="4032250" cy="403225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새로운 액티비티가 실행되면 이전의 액티비티는 정지된 상태로 액티비티 스택에 들어감</a:t>
            </a: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쉽게 생각하면 새로운 화면의 뒤에 이전 화면이 숨어있는 것과 같음</a:t>
            </a: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구체적인 예로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전화가 오거나 하는 상황에서는 전화를 받는 것이 더 중요한 일이므로 통화를 위한 화면이 갑자기 화면을 점유하게 되어 이전 화면을 중지시키고 화면 뒤에 놓아두도록 함</a:t>
            </a: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오른쪽 대괄호 32"/>
          <p:cNvSpPr/>
          <p:nvPr/>
        </p:nvSpPr>
        <p:spPr>
          <a:xfrm>
            <a:off x="4351338" y="3429000"/>
            <a:ext cx="287337" cy="1944688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85750" y="1343025"/>
            <a:ext cx="3357563" cy="180022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[Reference]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FLAG_ACTIVITY_SINGLE_TOP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FLAG_ACTIVITY_NO_HISTORY 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FLAG_ACTIVITY_CLEAR_TOP </a:t>
            </a: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7532" name="_x12426144" descr="P02_0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981075"/>
            <a:ext cx="53594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33" name="직사각형 10"/>
          <p:cNvSpPr>
            <a:spLocks noChangeArrowheads="1"/>
          </p:cNvSpPr>
          <p:nvPr/>
        </p:nvSpPr>
        <p:spPr bwMode="auto">
          <a:xfrm>
            <a:off x="4064000" y="5516563"/>
            <a:ext cx="53276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[FLAG_ACTIVITY_SINGLE_TOP </a:t>
            </a:r>
            <a:r>
              <a:rPr lang="ko-KR" altLang="en-US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플래그를 사용한 경우</a:t>
            </a: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534" name="제목 15"/>
          <p:cNvSpPr>
            <a:spLocks noGrp="1"/>
          </p:cNvSpPr>
          <p:nvPr>
            <p:ph type="title"/>
          </p:nvPr>
        </p:nvSpPr>
        <p:spPr>
          <a:xfrm>
            <a:off x="828675" y="201613"/>
            <a:ext cx="3722688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 스택과 플래그 사용</a:t>
            </a:r>
          </a:p>
        </p:txBody>
      </p:sp>
      <p:sp>
        <p:nvSpPr>
          <p:cNvPr id="107535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 bwMode="auto">
          <a:xfrm>
            <a:off x="319088" y="3429000"/>
            <a:ext cx="3671887" cy="266382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새로운 액티비티를 실행할 때마다 메모리에 새로운 객체를 만들고 이전 화면 위에 쌓는 방식은 비효율적일 수 있음</a:t>
            </a: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동일한 화면이 이미 만들어져 있는 경우에는 그 화면을 그대로 보여주고 싶다면 플래그를 사용하면 됨</a:t>
            </a: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5613" y="2020888"/>
            <a:ext cx="9145587" cy="330517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     Intent intent = </a:t>
            </a:r>
            <a:r>
              <a:rPr lang="en-US" altLang="ko-KR" sz="1800" b="1">
                <a:solidFill>
                  <a:srgbClr val="7F0055"/>
                </a:solidFill>
              </a:rPr>
              <a:t>new</a:t>
            </a:r>
            <a:r>
              <a:rPr lang="en-US" altLang="ko-KR" sz="1800">
                <a:solidFill>
                  <a:srgbClr val="000000"/>
                </a:solidFill>
              </a:rPr>
              <a:t> Intent(getBaseContext(), AnotherActivity.</a:t>
            </a:r>
            <a:r>
              <a:rPr lang="en-US" altLang="ko-KR" sz="1800" b="1">
                <a:solidFill>
                  <a:srgbClr val="7F0055"/>
                </a:solidFill>
              </a:rPr>
              <a:t>class</a:t>
            </a:r>
            <a:r>
              <a:rPr lang="en-US" altLang="ko-KR" sz="1800">
                <a:solidFill>
                  <a:srgbClr val="000000"/>
                </a:solidFill>
              </a:rPr>
              <a:t> ); </a:t>
            </a:r>
          </a:p>
          <a:p>
            <a:pPr indent="2635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  intent.putExtra(</a:t>
            </a:r>
            <a:r>
              <a:rPr lang="en-US" altLang="ko-KR" sz="1800">
                <a:solidFill>
                  <a:srgbClr val="2A00FF"/>
                </a:solidFill>
              </a:rPr>
              <a:t>"startCount"</a:t>
            </a:r>
            <a:r>
              <a:rPr lang="en-US" altLang="ko-KR" sz="1800">
                <a:solidFill>
                  <a:srgbClr val="000000"/>
                </a:solidFill>
              </a:rPr>
              <a:t>, String.</a:t>
            </a:r>
            <a:r>
              <a:rPr lang="en-US" altLang="ko-KR" sz="1800" i="1">
                <a:solidFill>
                  <a:srgbClr val="000000"/>
                </a:solidFill>
              </a:rPr>
              <a:t>valueOf</a:t>
            </a:r>
            <a:r>
              <a:rPr lang="en-US" altLang="ko-KR" sz="1800">
                <a:solidFill>
                  <a:srgbClr val="000000"/>
                </a:solidFill>
              </a:rPr>
              <a:t>(</a:t>
            </a:r>
            <a:r>
              <a:rPr lang="en-US" altLang="ko-KR" sz="1800" i="1">
                <a:solidFill>
                  <a:srgbClr val="0000C0"/>
                </a:solidFill>
              </a:rPr>
              <a:t>startCount</a:t>
            </a:r>
            <a:r>
              <a:rPr lang="en-US" altLang="ko-KR" sz="1800">
                <a:solidFill>
                  <a:srgbClr val="000000"/>
                </a:solidFill>
              </a:rPr>
              <a:t> )); </a:t>
            </a:r>
          </a:p>
          <a:p>
            <a:pPr indent="2635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  intent.setFlags(Intent.</a:t>
            </a:r>
            <a:r>
              <a:rPr lang="en-US" altLang="ko-KR" sz="1800" i="1">
                <a:solidFill>
                  <a:srgbClr val="0000C0"/>
                </a:solidFill>
              </a:rPr>
              <a:t>FLAG_ACTIVITY_SINGLE_TOP</a:t>
            </a:r>
            <a:r>
              <a:rPr lang="en-US" altLang="ko-KR" sz="1800">
                <a:solidFill>
                  <a:srgbClr val="000000"/>
                </a:solidFill>
              </a:rPr>
              <a:t> ); </a:t>
            </a:r>
          </a:p>
          <a:p>
            <a:pPr indent="2635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  startActivityForResult(intent, </a:t>
            </a:r>
            <a:r>
              <a:rPr lang="en-US" altLang="ko-KR" sz="1800" i="1">
                <a:solidFill>
                  <a:srgbClr val="0000C0"/>
                </a:solidFill>
              </a:rPr>
              <a:t>REQUEST_CODE_ANOTHER</a:t>
            </a:r>
            <a:r>
              <a:rPr lang="en-US" altLang="ko-KR" sz="1800">
                <a:solidFill>
                  <a:srgbClr val="000000"/>
                </a:solidFill>
              </a:rPr>
              <a:t> ); 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9579" name="TextBox 14"/>
          <p:cNvSpPr txBox="1">
            <a:spLocks noChangeArrowheads="1"/>
          </p:cNvSpPr>
          <p:nvPr/>
        </p:nvSpPr>
        <p:spPr bwMode="auto">
          <a:xfrm>
            <a:off x="8001000" y="2357438"/>
            <a:ext cx="1584325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인텐트 객체 생성</a:t>
            </a:r>
          </a:p>
        </p:txBody>
      </p:sp>
      <p:cxnSp>
        <p:nvCxnSpPr>
          <p:cNvPr id="22" name="직선 연결선 21"/>
          <p:cNvCxnSpPr>
            <a:stCxn id="23" idx="2"/>
          </p:cNvCxnSpPr>
          <p:nvPr/>
        </p:nvCxnSpPr>
        <p:spPr>
          <a:xfrm rot="10800000" flipV="1">
            <a:off x="7215188" y="2487613"/>
            <a:ext cx="641350" cy="298450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7856538" y="2344738"/>
            <a:ext cx="288925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582" name="TextBox 14"/>
          <p:cNvSpPr txBox="1">
            <a:spLocks noChangeArrowheads="1"/>
          </p:cNvSpPr>
          <p:nvPr/>
        </p:nvSpPr>
        <p:spPr bwMode="auto">
          <a:xfrm>
            <a:off x="7702550" y="3155950"/>
            <a:ext cx="1655763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부가 데이터 넣기</a:t>
            </a:r>
          </a:p>
        </p:txBody>
      </p:sp>
      <p:cxnSp>
        <p:nvCxnSpPr>
          <p:cNvPr id="25" name="직선 연결선 24"/>
          <p:cNvCxnSpPr>
            <a:stCxn id="26" idx="2"/>
          </p:cNvCxnSpPr>
          <p:nvPr/>
        </p:nvCxnSpPr>
        <p:spPr>
          <a:xfrm rot="10800000" flipV="1">
            <a:off x="7126288" y="3287713"/>
            <a:ext cx="431800" cy="12700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7558088" y="3143250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585" name="TextBox 14"/>
          <p:cNvSpPr txBox="1">
            <a:spLocks noChangeArrowheads="1"/>
          </p:cNvSpPr>
          <p:nvPr/>
        </p:nvSpPr>
        <p:spPr bwMode="auto">
          <a:xfrm>
            <a:off x="7840663" y="3686175"/>
            <a:ext cx="1728787" cy="277813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인텐트 플래그 설정</a:t>
            </a:r>
          </a:p>
        </p:txBody>
      </p:sp>
      <p:cxnSp>
        <p:nvCxnSpPr>
          <p:cNvPr id="28" name="직선 연결선 27"/>
          <p:cNvCxnSpPr>
            <a:stCxn id="29" idx="2"/>
          </p:cNvCxnSpPr>
          <p:nvPr/>
        </p:nvCxnSpPr>
        <p:spPr>
          <a:xfrm rot="10800000">
            <a:off x="6616700" y="3686175"/>
            <a:ext cx="1079500" cy="131763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696200" y="3673475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588" name="TextBox 14"/>
          <p:cNvSpPr txBox="1">
            <a:spLocks noChangeArrowheads="1"/>
          </p:cNvSpPr>
          <p:nvPr/>
        </p:nvSpPr>
        <p:spPr bwMode="auto">
          <a:xfrm>
            <a:off x="7704138" y="4224338"/>
            <a:ext cx="1439862" cy="287337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인텐트 띄우기</a:t>
            </a:r>
          </a:p>
        </p:txBody>
      </p:sp>
      <p:cxnSp>
        <p:nvCxnSpPr>
          <p:cNvPr id="31" name="직선 연결선 30"/>
          <p:cNvCxnSpPr>
            <a:stCxn id="32" idx="2"/>
          </p:cNvCxnSpPr>
          <p:nvPr/>
        </p:nvCxnSpPr>
        <p:spPr>
          <a:xfrm rot="10800000">
            <a:off x="7127875" y="4152900"/>
            <a:ext cx="431800" cy="203200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7559675" y="4211638"/>
            <a:ext cx="288925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591" name="제목 26"/>
          <p:cNvSpPr>
            <a:spLocks noGrp="1"/>
          </p:cNvSpPr>
          <p:nvPr>
            <p:ph type="title"/>
          </p:nvPr>
        </p:nvSpPr>
        <p:spPr>
          <a:xfrm>
            <a:off x="828675" y="201613"/>
            <a:ext cx="3144838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 플래그 사용 예</a:t>
            </a:r>
          </a:p>
        </p:txBody>
      </p:sp>
      <p:sp>
        <p:nvSpPr>
          <p:cNvPr id="109592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626" name="제목 15"/>
          <p:cNvSpPr>
            <a:spLocks noGrp="1"/>
          </p:cNvSpPr>
          <p:nvPr>
            <p:ph type="title"/>
          </p:nvPr>
        </p:nvSpPr>
        <p:spPr>
          <a:xfrm>
            <a:off x="828675" y="201613"/>
            <a:ext cx="591502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액티비티에서 인텐트를 전달받는 두 가지 경우</a:t>
            </a:r>
          </a:p>
        </p:txBody>
      </p:sp>
      <p:pic>
        <p:nvPicPr>
          <p:cNvPr id="111627" name="_x189689528" descr="P02_S003_0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338" y="1125538"/>
            <a:ext cx="63373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8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6544292" cy="369332"/>
          </a:xfrm>
        </p:spPr>
        <p:txBody>
          <a:bodyPr/>
          <a:lstStyle/>
          <a:p>
            <a:r>
              <a:rPr lang="ko-KR" altLang="en-US" err="1" smtClean="0"/>
              <a:t>액티비티</a:t>
            </a:r>
            <a:r>
              <a:rPr lang="ko-KR" altLang="en-US" smtClean="0"/>
              <a:t> 플래그 </a:t>
            </a:r>
            <a:r>
              <a:rPr lang="en-US" altLang="ko-KR" smtClean="0"/>
              <a:t>FLAG_ACTIVITY_SINGLE_TOP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9124" y="1052736"/>
            <a:ext cx="3895725" cy="51720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863580" y="2060848"/>
            <a:ext cx="40616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altLang="ko-KR" err="1" smtClean="0"/>
              <a:t>MainActivity</a:t>
            </a:r>
            <a:r>
              <a:rPr lang="en-US" altLang="ko-KR" smtClean="0"/>
              <a:t> 3</a:t>
            </a:r>
            <a:r>
              <a:rPr lang="ko-KR" altLang="en-US" smtClean="0"/>
              <a:t>번 띄우기</a:t>
            </a:r>
            <a:endParaRPr lang="en-US" altLang="ko-KR" smtClean="0"/>
          </a:p>
          <a:p>
            <a:pPr>
              <a:buFontTx/>
              <a:buChar char="-"/>
            </a:pPr>
            <a:r>
              <a:rPr lang="en-US" altLang="ko-KR" smtClean="0"/>
              <a:t>count </a:t>
            </a:r>
            <a:r>
              <a:rPr lang="ko-KR" altLang="en-US" smtClean="0"/>
              <a:t>변수 </a:t>
            </a:r>
            <a:r>
              <a:rPr lang="en-US" altLang="ko-KR" smtClean="0"/>
              <a:t>Toast</a:t>
            </a:r>
            <a:r>
              <a:rPr lang="ko-KR" altLang="en-US" smtClean="0"/>
              <a:t>로 보여주기</a:t>
            </a:r>
            <a:endParaRPr lang="en-US" altLang="ko-KR" smtClean="0"/>
          </a:p>
          <a:p>
            <a:pPr>
              <a:buFontTx/>
              <a:buChar char="-"/>
            </a:pPr>
            <a:r>
              <a:rPr lang="en-US" altLang="ko-KR" smtClean="0"/>
              <a:t>no Flag, ACTIVITY_FLAG_SINGLE_TOP </a:t>
            </a:r>
            <a:r>
              <a:rPr lang="ko-KR" altLang="en-US" smtClean="0"/>
              <a:t>비교하기</a:t>
            </a:r>
            <a:endParaRPr lang="en-US" altLang="ko-KR" smtClean="0"/>
          </a:p>
          <a:p>
            <a:pPr>
              <a:buFontTx/>
              <a:buChar char="-"/>
            </a:pPr>
            <a:endParaRPr lang="en-US" altLang="ko-KR" smtClean="0"/>
          </a:p>
          <a:p>
            <a:pPr>
              <a:buFontTx/>
              <a:buChar char="-"/>
            </a:pPr>
            <a:endParaRPr lang="en-US" altLang="ko-KR" smtClean="0"/>
          </a:p>
          <a:p>
            <a:pPr>
              <a:buFontTx/>
              <a:buChar char="-"/>
            </a:pPr>
            <a:r>
              <a:rPr lang="en-US" altLang="ko-KR" err="1" smtClean="0"/>
              <a:t>OnNewIntent</a:t>
            </a:r>
            <a:r>
              <a:rPr lang="en-US" altLang="ko-KR" smtClean="0"/>
              <a:t> </a:t>
            </a:r>
            <a:r>
              <a:rPr lang="ko-KR" altLang="en-US" err="1" smtClean="0"/>
              <a:t>메소드</a:t>
            </a:r>
            <a:r>
              <a:rPr lang="ko-KR" altLang="en-US" smtClean="0"/>
              <a:t> 만들기</a:t>
            </a:r>
            <a:endParaRPr lang="ko-KR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463550" y="1074738"/>
          <a:ext cx="9358313" cy="5326868"/>
        </p:xfrm>
        <a:graphic>
          <a:graphicData uri="http://schemas.openxmlformats.org/drawingml/2006/table">
            <a:tbl>
              <a:tblPr/>
              <a:tblGrid>
                <a:gridCol w="18338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22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422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14470">
                <a:tc>
                  <a:txBody>
                    <a:bodyPr/>
                    <a:lstStyle/>
                    <a:p>
                      <a:pPr algn="ctr" latinLnBrk="0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/>
                        </a:rPr>
                        <a:t>설정정보</a:t>
                      </a:r>
                      <a:endParaRPr lang="ko-KR" sz="1600" b="1" kern="1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/>
                      </a:endParaRPr>
                    </a:p>
                  </a:txBody>
                  <a:tcPr marL="62012" marR="62012" marT="16636" marB="16636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b="1" kern="100" dirty="0" smtClean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/>
                        </a:rPr>
                        <a:t>예시</a:t>
                      </a:r>
                      <a:endParaRPr lang="ko-KR" sz="1600" b="1" kern="10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/>
                      </a:endParaRPr>
                    </a:p>
                  </a:txBody>
                  <a:tcPr marL="62012" marR="62012" marT="16636" marB="1663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2600"/>
                        </a:lnSpc>
                        <a:spcAft>
                          <a:spcPts val="0"/>
                        </a:spcAft>
                      </a:pPr>
                      <a:r>
                        <a:rPr lang="ko-KR" sz="1600" b="1" kern="10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Times New Roman"/>
                        </a:rPr>
                        <a:t>설 명</a:t>
                      </a:r>
                    </a:p>
                  </a:txBody>
                  <a:tcPr marL="62012" marR="62012" marT="16636" marB="1663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8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compileSdkVersion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marT="44686" marB="44686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컴파일 시에 사용할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SDK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버전을 지정합니다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값이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되어 있다면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버전이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SDK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이용해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컴파일한다는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것을 의미합니다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4734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buildToolsVersion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marT="44686" marB="44686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25.0.1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빌드 도구의 버전을 지정합니다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SDK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매니저에서 설치한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Tools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항목 중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Android SDK Build-tools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모듈의 버전과 일치해야 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28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minSdkVersion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marT="44686" marB="44686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프로젝트가 지원하는 최소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SDK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버전을 지정합니다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값이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되어 있다면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버전이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이전의 단말에서는 앱이 동작하지 않습니다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697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targetSdkVersion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marT="44686" marB="44686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실행을 위해 검증한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SDK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어떤 것인지를 지정합니다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되어 있다고 하더라도 하위 버전인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22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버전에서 동작하지 않는 것은 아닙니다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하지만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SDK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매니저에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버전이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 모듈은 설치되어 있어야 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697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... </a:t>
                      </a:r>
                      <a:r>
                        <a:rPr 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appcomat</a:t>
                      </a: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...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marT="44686" marB="44686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25.0.1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dependencies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안에 들어 있는 항목들 중 하나로 최근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에서는 지원하지 않는 예전 단말들을 지원하기 위한 추가 클래스들이 들어가 있는 라이브러리를 지정합니다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보통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appcompat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라는 이름의 모듈로 제공됩니다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44686" marB="44686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uild.gradle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의 주요 정보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921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 프로젝트</a:t>
            </a:r>
            <a:endParaRPr kumimoji="0" lang="en-US" altLang="ko-KR" sz="1400" b="1">
              <a:solidFill>
                <a:srgbClr val="7C3B0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67597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6544292" cy="369332"/>
          </a:xfrm>
        </p:spPr>
        <p:txBody>
          <a:bodyPr/>
          <a:lstStyle/>
          <a:p>
            <a:r>
              <a:rPr lang="ko-KR" altLang="en-US" err="1" smtClean="0"/>
              <a:t>액티비티</a:t>
            </a:r>
            <a:r>
              <a:rPr lang="ko-KR" altLang="en-US" smtClean="0"/>
              <a:t> 플래그 </a:t>
            </a:r>
            <a:r>
              <a:rPr lang="en-US" altLang="ko-KR" smtClean="0"/>
              <a:t>FLAG_ACTIVITY_SINGLE_TOP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996" y="746770"/>
            <a:ext cx="8344619" cy="611122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1687116" y="3140968"/>
            <a:ext cx="4032448" cy="1440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51012" y="5805264"/>
            <a:ext cx="3816424" cy="2160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1412" y="5589240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err="1" smtClean="0"/>
              <a:t>액티비티가</a:t>
            </a:r>
            <a:r>
              <a:rPr lang="ko-KR" altLang="en-US" b="1" i="1" smtClean="0"/>
              <a:t> 재사용될 경우만 호출</a:t>
            </a:r>
            <a:endParaRPr lang="ko-KR" altLang="en-US" b="1" i="1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오른쪽 대괄호 32"/>
          <p:cNvSpPr/>
          <p:nvPr/>
        </p:nvSpPr>
        <p:spPr>
          <a:xfrm>
            <a:off x="4424363" y="3841750"/>
            <a:ext cx="287337" cy="1944688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3675" name="직사각형 10"/>
          <p:cNvSpPr>
            <a:spLocks noChangeArrowheads="1"/>
          </p:cNvSpPr>
          <p:nvPr/>
        </p:nvSpPr>
        <p:spPr bwMode="auto">
          <a:xfrm>
            <a:off x="463550" y="4778375"/>
            <a:ext cx="4824413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[FLAG_ACTIVITY_NO_HISTORY </a:t>
            </a:r>
            <a:r>
              <a:rPr lang="ko-KR" altLang="en-US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플래그를 사용한 경우</a:t>
            </a: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3677" name="_x36784688" descr="P02_0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609725"/>
            <a:ext cx="487362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3679" name="_x69921632" descr="P02_0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1538288"/>
            <a:ext cx="3811587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0" name="직사각형 10"/>
          <p:cNvSpPr>
            <a:spLocks noChangeArrowheads="1"/>
          </p:cNvSpPr>
          <p:nvPr/>
        </p:nvSpPr>
        <p:spPr bwMode="auto">
          <a:xfrm>
            <a:off x="5503863" y="4778375"/>
            <a:ext cx="47117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lnSpc>
                <a:spcPct val="160000"/>
              </a:lnSpc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[FLAG_ACTIVITY_CLEAR_TOP </a:t>
            </a:r>
            <a:r>
              <a:rPr lang="ko-KR" altLang="en-US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플래그를 사용한 경우</a:t>
            </a:r>
            <a:r>
              <a:rPr lang="en-US" altLang="ko-KR" sz="14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4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681" name="제목 20"/>
          <p:cNvSpPr>
            <a:spLocks noGrp="1"/>
          </p:cNvSpPr>
          <p:nvPr>
            <p:ph type="title"/>
          </p:nvPr>
        </p:nvSpPr>
        <p:spPr>
          <a:xfrm>
            <a:off x="828675" y="201613"/>
            <a:ext cx="3722688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다른 액티비티 플래그의 사용</a:t>
            </a:r>
          </a:p>
        </p:txBody>
      </p:sp>
      <p:sp>
        <p:nvSpPr>
          <p:cNvPr id="113682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11252" y="1916832"/>
            <a:ext cx="1008112" cy="288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/>
              <a:t>액티비티</a:t>
            </a:r>
            <a:r>
              <a:rPr lang="en-US" altLang="ko-KR" sz="1000" b="1" smtClean="0"/>
              <a:t>#3</a:t>
            </a:r>
            <a:endParaRPr lang="ko-KR" altLang="en-US" sz="1000" b="1"/>
          </a:p>
        </p:txBody>
      </p:sp>
      <p:sp>
        <p:nvSpPr>
          <p:cNvPr id="20" name="직사각형 19"/>
          <p:cNvSpPr/>
          <p:nvPr/>
        </p:nvSpPr>
        <p:spPr>
          <a:xfrm>
            <a:off x="2911252" y="3789040"/>
            <a:ext cx="1008112" cy="288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/>
              <a:t>액티비티</a:t>
            </a:r>
            <a:r>
              <a:rPr lang="en-US" altLang="ko-KR" sz="1000" b="1" smtClean="0"/>
              <a:t>#3</a:t>
            </a:r>
            <a:endParaRPr lang="ko-KR" altLang="en-US" sz="1000" b="1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4297908" cy="369332"/>
          </a:xfrm>
        </p:spPr>
        <p:txBody>
          <a:bodyPr/>
          <a:lstStyle/>
          <a:p>
            <a:r>
              <a:rPr lang="en-US" altLang="ko-KR" smtClean="0"/>
              <a:t>FLAG_ACTIVITY_NO_HISTORY</a:t>
            </a: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940" y="980729"/>
            <a:ext cx="3091473" cy="41044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2478" y="980728"/>
            <a:ext cx="3143190" cy="410445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3700" y="980728"/>
            <a:ext cx="3185169" cy="41174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10" name="꺾인 연결선 9"/>
          <p:cNvCxnSpPr>
            <a:endCxn id="3075" idx="2"/>
          </p:cNvCxnSpPr>
          <p:nvPr/>
        </p:nvCxnSpPr>
        <p:spPr>
          <a:xfrm>
            <a:off x="2479204" y="5085184"/>
            <a:ext cx="2604869" cy="12700"/>
          </a:xfrm>
          <a:prstGeom prst="bentConnector4">
            <a:avLst>
              <a:gd name="adj1" fmla="val 19834"/>
              <a:gd name="adj2" fmla="val 427600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83260" y="5373216"/>
            <a:ext cx="2217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FLAG_ACTIVITY_NO_HISTORY</a:t>
            </a:r>
            <a:endParaRPr lang="ko-KR" altLang="en-US" sz="1200"/>
          </a:p>
        </p:txBody>
      </p:sp>
      <p:cxnSp>
        <p:nvCxnSpPr>
          <p:cNvPr id="22" name="꺾인 연결선 21"/>
          <p:cNvCxnSpPr>
            <a:stCxn id="3076" idx="2"/>
          </p:cNvCxnSpPr>
          <p:nvPr/>
        </p:nvCxnSpPr>
        <p:spPr>
          <a:xfrm rot="5400000" flipH="1">
            <a:off x="5033214" y="1595071"/>
            <a:ext cx="12958" cy="6993185"/>
          </a:xfrm>
          <a:prstGeom prst="bentConnector4">
            <a:avLst>
              <a:gd name="adj1" fmla="val -6844947"/>
              <a:gd name="adj2" fmla="val 1002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07796" y="5589240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finish()</a:t>
            </a:r>
            <a:endParaRPr lang="ko-KR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043" y="1628800"/>
            <a:ext cx="8187203" cy="19442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 flipH="1">
            <a:off x="1039044" y="1196752"/>
            <a:ext cx="2834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MainActivity.java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 flipH="1">
            <a:off x="1039044" y="4005064"/>
            <a:ext cx="2834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SecondActivity.java</a:t>
            </a:r>
            <a:endParaRPr lang="ko-KR" altLang="en-US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 b="4985"/>
          <a:stretch>
            <a:fillRect/>
          </a:stretch>
        </p:blipFill>
        <p:spPr bwMode="auto">
          <a:xfrm>
            <a:off x="1039044" y="4437112"/>
            <a:ext cx="7791450" cy="16561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FLAG_ACTIVITY_NO_HISTORY</a:t>
            </a:r>
            <a:endParaRPr lang="ko-KR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0" y="908720"/>
            <a:ext cx="2834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ThirdActivity</a:t>
            </a:r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9084" y="4780832"/>
            <a:ext cx="7591772" cy="20771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 flipH="1">
            <a:off x="0" y="4417367"/>
            <a:ext cx="658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ThirdActivity.java  (</a:t>
            </a:r>
            <a:r>
              <a:rPr lang="en-US" altLang="ko-KR" smtClean="0">
                <a:solidFill>
                  <a:srgbClr val="FF0000"/>
                </a:solidFill>
              </a:rPr>
              <a:t>FLAG_ACTIVITY_CLEAR_TOP | FLAG_ACTIVITY_SINGLE_TOP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487316" y="5805264"/>
            <a:ext cx="3312368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FLAG_ACTIVITY_NO_HISTORY</a:t>
            </a:r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9640" y="908720"/>
            <a:ext cx="7734300" cy="33623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1500" y="1266825"/>
            <a:ext cx="5795963" cy="3106738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[Reference]</a:t>
            </a:r>
          </a:p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Intent putExtra(String name, String value)</a:t>
            </a: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Intent putExtra(String name, int value) </a:t>
            </a: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Intent putExtra(String name, boolean value)</a:t>
            </a: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String getStringExtra(String name) </a:t>
            </a: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 getlntExtra(String name, int defaultValue) </a:t>
            </a: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boolean getBooleanExtra(String name, boolean defaultValue)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0388" y="4646613"/>
            <a:ext cx="5795962" cy="163988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[Reference]</a:t>
            </a:r>
          </a:p>
          <a:p>
            <a:pPr eaLnBrk="1" fontAlgn="b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public 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abstract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describeContents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</a:p>
          <a:p>
            <a:pPr eaLnBrk="1" fontAlgn="b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public abstract void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writeToParcel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(Parcel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dest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flags)</a:t>
            </a:r>
          </a:p>
        </p:txBody>
      </p:sp>
      <p:sp>
        <p:nvSpPr>
          <p:cNvPr id="115726" name="제목 14"/>
          <p:cNvSpPr>
            <a:spLocks noGrp="1"/>
          </p:cNvSpPr>
          <p:nvPr>
            <p:ph type="title"/>
          </p:nvPr>
        </p:nvSpPr>
        <p:spPr>
          <a:xfrm>
            <a:off x="828675" y="201613"/>
            <a:ext cx="2770188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부가 데이터 전달하기</a:t>
            </a:r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6615113" y="1268413"/>
            <a:ext cx="3424237" cy="5040312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화면과 화면 간에 데이터를 전달하고 싶다면 인텐트의 부가 데이터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(Extra)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로 넣어 전달하는 방법을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사용함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ko-KR" altLang="en-US" sz="16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인텐트는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화면과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화면 간 뿐만 아니라 화면과 서비스 간</a:t>
            </a:r>
            <a:r>
              <a:rPr lang="en-US" altLang="ko-KR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rPr>
              <a:t>또는 브로드캐스트 수신자와 화면 간 등등 애플리케이션 구성 요소 간에 부가 데이터로 넣어 데이터를 전달할 수 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있음</a:t>
            </a: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endParaRPr lang="en-US" altLang="ko-KR" sz="1600" b="1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0975" indent="-180975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  <a:defRPr/>
            </a:pP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전달데이터가 기본 </a:t>
            </a:r>
            <a:r>
              <a:rPr lang="ko-KR" altLang="en-US" sz="16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자료형이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아니라 객체 </a:t>
            </a:r>
            <a:r>
              <a:rPr lang="ko-KR" altLang="en-US" sz="16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자료형인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경우에는  객체를 직렬화한 후 전달할 수 있음</a:t>
            </a: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600" b="1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Parcelable</a:t>
            </a:r>
            <a:r>
              <a:rPr lang="ko-KR" altLang="en-US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</a:t>
            </a:r>
            <a:r>
              <a:rPr lang="en-US" altLang="ko-KR" sz="16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600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728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7772" name="제목 14"/>
          <p:cNvSpPr>
            <a:spLocks noGrp="1"/>
          </p:cNvSpPr>
          <p:nvPr>
            <p:ph type="title"/>
          </p:nvPr>
        </p:nvSpPr>
        <p:spPr>
          <a:xfrm>
            <a:off x="828675" y="201613"/>
            <a:ext cx="124142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번들 객체</a:t>
            </a:r>
          </a:p>
        </p:txBody>
      </p:sp>
      <p:pic>
        <p:nvPicPr>
          <p:cNvPr id="117773" name="_x189689528" descr="P02_S003_0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1628775"/>
            <a:ext cx="7770812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74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2"/>
          <p:cNvGrpSpPr>
            <a:grpSpLocks/>
          </p:cNvGrpSpPr>
          <p:nvPr/>
        </p:nvGrpSpPr>
        <p:grpSpPr bwMode="auto">
          <a:xfrm>
            <a:off x="785813" y="3479800"/>
            <a:ext cx="2786062" cy="1000125"/>
            <a:chOff x="785782" y="3000372"/>
            <a:chExt cx="2857520" cy="822325"/>
          </a:xfrm>
        </p:grpSpPr>
        <p:sp>
          <p:nvSpPr>
            <p:cNvPr id="119832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en-US" altLang="ko-KR" sz="1600" b="1">
                  <a:latin typeface="나눔고딕" pitchFamily="50" charset="-127"/>
                  <a:ea typeface="나눔고딕" pitchFamily="50" charset="-127"/>
                </a:rPr>
                <a:t>SimpleData </a:t>
              </a:r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객체 정의</a:t>
              </a:r>
              <a:endParaRPr lang="en-US" altLang="ko-KR" sz="16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9833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85750" y="1122363"/>
            <a:ext cx="3786188" cy="1143000"/>
            <a:chOff x="0" y="0"/>
            <a:chExt cx="1232" cy="975"/>
          </a:xfrm>
        </p:grpSpPr>
        <p:sp>
          <p:nvSpPr>
            <p:cNvPr id="119828" name="Rectangle 26"/>
            <p:cNvSpPr>
              <a:spLocks/>
            </p:cNvSpPr>
            <p:nvPr/>
          </p:nvSpPr>
          <p:spPr bwMode="auto">
            <a:xfrm>
              <a:off x="0" y="895"/>
              <a:ext cx="1232" cy="80"/>
            </a:xfrm>
            <a:prstGeom prst="rect">
              <a:avLst/>
            </a:prstGeom>
            <a:gradFill rotWithShape="0">
              <a:gsLst>
                <a:gs pos="0">
                  <a:srgbClr val="464658">
                    <a:alpha val="5099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latinLnBrk="1" hangingPunct="1"/>
              <a:endParaRPr lang="en-US" altLang="ko-KR" sz="1800" b="1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160" y="0"/>
              <a:ext cx="943" cy="937"/>
              <a:chOff x="0" y="0"/>
              <a:chExt cx="943" cy="937"/>
            </a:xfrm>
          </p:grpSpPr>
          <p:sp>
            <p:nvSpPr>
              <p:cNvPr id="119830" name="Rectangle 28"/>
              <p:cNvSpPr>
                <a:spLocks/>
              </p:cNvSpPr>
              <p:nvPr/>
            </p:nvSpPr>
            <p:spPr bwMode="auto">
              <a:xfrm>
                <a:off x="0" y="0"/>
                <a:ext cx="937" cy="93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AAAAAA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>
                <a:lvl1pPr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latinLnBrk="1" hangingPunct="1"/>
                <a:r>
                  <a:rPr lang="en-US" altLang="ko-KR" sz="1800" b="1">
                    <a:latin typeface="나눔고딕" pitchFamily="50" charset="-127"/>
                    <a:ea typeface="나눔고딕" pitchFamily="50" charset="-127"/>
                  </a:rPr>
                  <a:t>Parcelable </a:t>
                </a:r>
                <a:r>
                  <a:rPr lang="ko-KR" altLang="en-US" sz="1800" b="1">
                    <a:latin typeface="나눔고딕" pitchFamily="50" charset="-127"/>
                    <a:ea typeface="나눔고딕" pitchFamily="50" charset="-127"/>
                  </a:rPr>
                  <a:t>예제</a:t>
                </a:r>
              </a:p>
            </p:txBody>
          </p:sp>
          <p:sp>
            <p:nvSpPr>
              <p:cNvPr id="119831" name="Line 29"/>
              <p:cNvSpPr>
                <a:spLocks noChangeShapeType="1"/>
              </p:cNvSpPr>
              <p:nvPr/>
            </p:nvSpPr>
            <p:spPr bwMode="auto">
              <a:xfrm>
                <a:off x="0" y="7"/>
                <a:ext cx="943" cy="0"/>
              </a:xfrm>
              <a:prstGeom prst="line">
                <a:avLst/>
              </a:prstGeom>
              <a:noFill/>
              <a:ln w="4445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</p:grpSp>
      <p:grpSp>
        <p:nvGrpSpPr>
          <p:cNvPr id="6" name="그룹 25"/>
          <p:cNvGrpSpPr>
            <a:grpSpLocks/>
          </p:cNvGrpSpPr>
          <p:nvPr/>
        </p:nvGrpSpPr>
        <p:grpSpPr bwMode="auto">
          <a:xfrm>
            <a:off x="3643313" y="3479800"/>
            <a:ext cx="2786062" cy="1000125"/>
            <a:chOff x="785782" y="3000372"/>
            <a:chExt cx="2857520" cy="822325"/>
          </a:xfrm>
        </p:grpSpPr>
        <p:sp>
          <p:nvSpPr>
            <p:cNvPr id="119826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메인 액티비티 코드 작성</a:t>
              </a:r>
            </a:p>
          </p:txBody>
        </p:sp>
        <p:sp>
          <p:nvSpPr>
            <p:cNvPr id="119827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119813" name="직사각형 27"/>
          <p:cNvSpPr>
            <a:spLocks noChangeArrowheads="1"/>
          </p:cNvSpPr>
          <p:nvPr/>
        </p:nvSpPr>
        <p:spPr bwMode="auto">
          <a:xfrm>
            <a:off x="785813" y="2265363"/>
            <a:ext cx="51435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Parcelable </a:t>
            </a: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객체 만들기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또다른 액티비티에 </a:t>
            </a:r>
            <a:r>
              <a:rPr lang="en-US" altLang="ko-KR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Parcelable </a:t>
            </a: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객체 전달하기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814" name="직사각형 27"/>
          <p:cNvSpPr>
            <a:spLocks noChangeArrowheads="1"/>
          </p:cNvSpPr>
          <p:nvPr/>
        </p:nvSpPr>
        <p:spPr bwMode="auto">
          <a:xfrm>
            <a:off x="714375" y="4479925"/>
            <a:ext cx="30718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Parcelable </a:t>
            </a: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인터페이스를 구현하는 객체 정의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815" name="직사각형 27"/>
          <p:cNvSpPr>
            <a:spLocks noChangeArrowheads="1"/>
          </p:cNvSpPr>
          <p:nvPr/>
        </p:nvSpPr>
        <p:spPr bwMode="auto">
          <a:xfrm>
            <a:off x="3571875" y="4479925"/>
            <a:ext cx="41433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또 다른 액티비티를 띄워줄 때 부가데이터 전달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8040688" y="2143125"/>
            <a:ext cx="250825" cy="296863"/>
          </a:xfrm>
          <a:prstGeom prst="rightArrow">
            <a:avLst/>
          </a:prstGeom>
          <a:solidFill>
            <a:srgbClr val="7030A0"/>
          </a:solidFill>
          <a:ln w="19050">
            <a:solidFill>
              <a:srgbClr val="B17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22"/>
          <p:cNvGrpSpPr>
            <a:grpSpLocks/>
          </p:cNvGrpSpPr>
          <p:nvPr/>
        </p:nvGrpSpPr>
        <p:grpSpPr bwMode="auto">
          <a:xfrm>
            <a:off x="785813" y="5197475"/>
            <a:ext cx="2786062" cy="1000125"/>
            <a:chOff x="785782" y="3000372"/>
            <a:chExt cx="2857520" cy="822325"/>
          </a:xfrm>
        </p:grpSpPr>
        <p:sp>
          <p:nvSpPr>
            <p:cNvPr id="119824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또다른 액티비티 코드 작성</a:t>
              </a:r>
              <a:endParaRPr lang="en-US" altLang="ko-KR" sz="16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9825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119818" name="직사각형 27"/>
          <p:cNvSpPr>
            <a:spLocks noChangeArrowheads="1"/>
          </p:cNvSpPr>
          <p:nvPr/>
        </p:nvSpPr>
        <p:spPr bwMode="auto">
          <a:xfrm>
            <a:off x="714375" y="6197600"/>
            <a:ext cx="307181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전달된 객체를 이용해 데이터 표시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819" name="제목 28"/>
          <p:cNvSpPr>
            <a:spLocks noGrp="1"/>
          </p:cNvSpPr>
          <p:nvPr>
            <p:ph type="title"/>
          </p:nvPr>
        </p:nvSpPr>
        <p:spPr>
          <a:xfrm>
            <a:off x="828675" y="201613"/>
            <a:ext cx="2097088" cy="369887"/>
          </a:xfrm>
        </p:spPr>
        <p:txBody>
          <a:bodyPr/>
          <a:lstStyle/>
          <a:p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Parcelable 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예제</a:t>
            </a:r>
          </a:p>
        </p:txBody>
      </p:sp>
      <p:pic>
        <p:nvPicPr>
          <p:cNvPr id="119820" name="_x189688808" descr="P02_S003_0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868363"/>
            <a:ext cx="1671638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21" name="_x189781568" descr="P02_S003_03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638" y="868363"/>
            <a:ext cx="1671637" cy="297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8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823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94671" y="4987230"/>
            <a:ext cx="6079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번들</a:t>
            </a:r>
            <a:r>
              <a:rPr lang="en-US" altLang="ko-KR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객체 안에 </a:t>
            </a:r>
            <a:r>
              <a:rPr lang="en-US" altLang="ko-KR" sz="1200" i="1" dirty="0" err="1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SimpleData</a:t>
            </a:r>
            <a:r>
              <a:rPr lang="en-US" altLang="ko-KR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객체가 들어 있으므로 </a:t>
            </a:r>
            <a:r>
              <a:rPr lang="en-US" altLang="ko-KR" sz="1200" i="1" dirty="0" err="1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getParcelable</a:t>
            </a:r>
            <a:r>
              <a:rPr lang="en-US" altLang="ko-KR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() </a:t>
            </a:r>
            <a:r>
              <a:rPr lang="ko-KR" altLang="en-US" sz="1200" i="1" dirty="0" err="1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메소드로</a:t>
            </a:r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 객체를 참조한 후 화면의 </a:t>
            </a:r>
            <a:r>
              <a:rPr lang="ko-KR" altLang="en-US" sz="1200" i="1" dirty="0" err="1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텍스트뷰에</a:t>
            </a:r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 전달 받은 데이터를 보여준다</a:t>
            </a:r>
            <a:endParaRPr lang="en-US" altLang="ko-KR" sz="1200" i="1" dirty="0" smtClean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  <a:p>
            <a:endParaRPr lang="en-US" altLang="ko-KR" sz="1200" i="1" dirty="0" smtClean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장점 </a:t>
            </a:r>
            <a:r>
              <a:rPr lang="en-US" altLang="ko-KR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: </a:t>
            </a:r>
            <a:r>
              <a:rPr lang="en-US" altLang="ko-KR" sz="1200" i="1" dirty="0" err="1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Parcelable</a:t>
            </a:r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인터페이스를 사용하면 객체를 정의해 데이터를 전달할 수 있으므로 </a:t>
            </a:r>
            <a:r>
              <a:rPr lang="en-US" altLang="ko-KR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         </a:t>
            </a:r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코드가 좀 더 단순해지고 </a:t>
            </a:r>
            <a:r>
              <a:rPr lang="ko-KR" altLang="en-US" sz="1200" i="1" dirty="0" err="1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재사용성이</a:t>
            </a:r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 높아짐</a:t>
            </a:r>
            <a:endParaRPr lang="en-US" altLang="ko-KR" sz="1200" i="1" dirty="0" smtClean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  <a:p>
            <a:endParaRPr lang="en-US" altLang="ko-KR" sz="1200" i="1" dirty="0" smtClean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단점 </a:t>
            </a:r>
            <a:r>
              <a:rPr lang="en-US" altLang="ko-KR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1200" i="1" dirty="0" smtClean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데이터를 담아 둘 새로운 객체를 일일이 정의하는 것이 번거로움</a:t>
            </a:r>
            <a:endParaRPr lang="ko-KR" altLang="en-US" sz="1200" i="1" dirty="0">
              <a:solidFill>
                <a:srgbClr val="FF0000"/>
              </a:solidFill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211696" cy="369332"/>
          </a:xfrm>
        </p:spPr>
        <p:txBody>
          <a:bodyPr/>
          <a:lstStyle/>
          <a:p>
            <a:r>
              <a:rPr lang="en-US" altLang="ko-KR" dirty="0" err="1" smtClean="0"/>
              <a:t>Parcelable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033" y="3789040"/>
            <a:ext cx="7439025" cy="1552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2600" y="1889398"/>
            <a:ext cx="9086850" cy="638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375" y="2636912"/>
            <a:ext cx="8982075" cy="933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012" y="1052736"/>
            <a:ext cx="7285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자바에서 객체를 직렬화 해 주는 </a:t>
            </a:r>
            <a:r>
              <a:rPr lang="en-US" altLang="ko-KR" dirty="0" smtClean="0"/>
              <a:t>Serializable </a:t>
            </a:r>
            <a:r>
              <a:rPr lang="ko-KR" altLang="en-US" dirty="0" smtClean="0"/>
              <a:t>보다 구현하기는 복잡하지만 가볍고 빠르다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38429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4988" y="1052513"/>
            <a:ext cx="9145587" cy="525621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public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class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SimpleData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implements</a:t>
            </a:r>
            <a:r>
              <a:rPr lang="en-US" altLang="ko-KR" sz="1200">
                <a:solidFill>
                  <a:srgbClr val="000000"/>
                </a:solidFill>
              </a:rPr>
              <a:t> Parcelable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int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>
                <a:solidFill>
                  <a:srgbClr val="0000C0"/>
                </a:solidFill>
              </a:rPr>
              <a:t>number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String </a:t>
            </a:r>
            <a:r>
              <a:rPr lang="en-US" altLang="ko-KR" sz="1200">
                <a:solidFill>
                  <a:srgbClr val="0000C0"/>
                </a:solidFill>
              </a:rPr>
              <a:t>message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public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SimpleData</a:t>
            </a:r>
            <a:r>
              <a:rPr lang="en-US" altLang="ko-KR" sz="1200">
                <a:solidFill>
                  <a:srgbClr val="000000"/>
                </a:solidFill>
              </a:rPr>
              <a:t>(</a:t>
            </a:r>
            <a:r>
              <a:rPr lang="en-US" altLang="ko-KR" sz="1200" b="1">
                <a:solidFill>
                  <a:srgbClr val="7F0055"/>
                </a:solidFill>
              </a:rPr>
              <a:t>int</a:t>
            </a:r>
            <a:r>
              <a:rPr lang="en-US" altLang="ko-KR" sz="1200">
                <a:solidFill>
                  <a:srgbClr val="000000"/>
                </a:solidFill>
              </a:rPr>
              <a:t> num, String msg) {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C0"/>
                </a:solidFill>
              </a:rPr>
              <a:t>number</a:t>
            </a:r>
            <a:r>
              <a:rPr lang="en-US" altLang="ko-KR" sz="1200">
                <a:solidFill>
                  <a:srgbClr val="000000"/>
                </a:solidFill>
              </a:rPr>
              <a:t> = num;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C0"/>
                </a:solidFill>
              </a:rPr>
              <a:t>message</a:t>
            </a:r>
            <a:r>
              <a:rPr lang="en-US" altLang="ko-KR" sz="1200">
                <a:solidFill>
                  <a:srgbClr val="000000"/>
                </a:solidFill>
              </a:rPr>
              <a:t> = msg;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}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>
              <a:solidFill>
                <a:srgbClr val="000000"/>
              </a:solidFill>
            </a:endParaRP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public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>
                <a:solidFill>
                  <a:schemeClr val="tx1"/>
                </a:solidFill>
              </a:rPr>
              <a:t>SimpleData</a:t>
            </a:r>
            <a:r>
              <a:rPr lang="en-US" altLang="ko-KR" sz="1200">
                <a:solidFill>
                  <a:srgbClr val="000000"/>
                </a:solidFill>
              </a:rPr>
              <a:t>(Parcel src) {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C0"/>
                </a:solidFill>
              </a:rPr>
              <a:t>number</a:t>
            </a:r>
            <a:r>
              <a:rPr lang="en-US" altLang="ko-KR" sz="1200">
                <a:solidFill>
                  <a:srgbClr val="000000"/>
                </a:solidFill>
              </a:rPr>
              <a:t> = src.readInt();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C0"/>
                </a:solidFill>
              </a:rPr>
              <a:t>message</a:t>
            </a:r>
            <a:r>
              <a:rPr lang="en-US" altLang="ko-KR" sz="1200">
                <a:solidFill>
                  <a:srgbClr val="000000"/>
                </a:solidFill>
              </a:rPr>
              <a:t> = src.readString();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}</a:t>
            </a:r>
          </a:p>
          <a:p>
            <a:pPr indent="87313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>
              <a:solidFill>
                <a:srgbClr val="7F0055"/>
              </a:solidFill>
            </a:endParaRPr>
          </a:p>
          <a:p>
            <a:pPr indent="87313"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public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static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final</a:t>
            </a:r>
            <a:r>
              <a:rPr lang="en-US" altLang="ko-KR" sz="1200">
                <a:solidFill>
                  <a:srgbClr val="000000"/>
                </a:solidFill>
              </a:rPr>
              <a:t> Parcelable.Creator</a:t>
            </a:r>
            <a:r>
              <a:rPr lang="en-US" altLang="ko-KR" sz="1200" i="1">
                <a:solidFill>
                  <a:srgbClr val="0000C0"/>
                </a:solidFill>
              </a:rPr>
              <a:t>CREATOR</a:t>
            </a:r>
            <a:r>
              <a:rPr lang="en-US" altLang="ko-KR" sz="1200">
                <a:solidFill>
                  <a:srgbClr val="000000"/>
                </a:solidFill>
              </a:rPr>
              <a:t> = </a:t>
            </a:r>
            <a:r>
              <a:rPr lang="en-US" altLang="ko-KR" sz="1200" b="1">
                <a:solidFill>
                  <a:srgbClr val="7F0055"/>
                </a:solidFill>
              </a:rPr>
              <a:t>new</a:t>
            </a:r>
            <a:r>
              <a:rPr lang="en-US" altLang="ko-KR" sz="1200">
                <a:solidFill>
                  <a:srgbClr val="000000"/>
                </a:solidFill>
              </a:rPr>
              <a:t> Parcelable.Creator()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public</a:t>
            </a:r>
            <a:r>
              <a:rPr lang="en-US" altLang="ko-KR" sz="1200">
                <a:solidFill>
                  <a:srgbClr val="000000"/>
                </a:solidFill>
              </a:rPr>
              <a:t> SimpleData createFromParcel(Parcel in) {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return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new</a:t>
            </a:r>
            <a:r>
              <a:rPr lang="en-US" altLang="ko-KR" sz="1200">
                <a:solidFill>
                  <a:srgbClr val="000000"/>
                </a:solidFill>
              </a:rPr>
              <a:t> SimpleData (in); 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}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public</a:t>
            </a:r>
            <a:r>
              <a:rPr lang="en-US" altLang="ko-KR" sz="1200">
                <a:solidFill>
                  <a:srgbClr val="000000"/>
                </a:solidFill>
              </a:rPr>
              <a:t> SimpleData[] newArray(</a:t>
            </a:r>
            <a:r>
              <a:rPr lang="en-US" altLang="ko-KR" sz="1200" b="1">
                <a:solidFill>
                  <a:srgbClr val="7F0055"/>
                </a:solidFill>
              </a:rPr>
              <a:t>int</a:t>
            </a:r>
            <a:r>
              <a:rPr lang="en-US" altLang="ko-KR" sz="1200">
                <a:solidFill>
                  <a:srgbClr val="000000"/>
                </a:solidFill>
              </a:rPr>
              <a:t> size) {</a:t>
            </a:r>
          </a:p>
          <a:p>
            <a:pPr indent="1746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return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new</a:t>
            </a:r>
            <a:r>
              <a:rPr lang="en-US" altLang="ko-KR" sz="1200">
                <a:solidFill>
                  <a:srgbClr val="000000"/>
                </a:solidFill>
              </a:rPr>
              <a:t> SimpleData[size];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};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58125" y="6122988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870" name="제목 24"/>
          <p:cNvSpPr>
            <a:spLocks noGrp="1"/>
          </p:cNvSpPr>
          <p:nvPr>
            <p:ph type="title"/>
          </p:nvPr>
        </p:nvSpPr>
        <p:spPr>
          <a:xfrm>
            <a:off x="828675" y="201613"/>
            <a:ext cx="3238500" cy="369887"/>
          </a:xfrm>
        </p:spPr>
        <p:txBody>
          <a:bodyPr/>
          <a:lstStyle/>
          <a:p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SimpleData 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클래스 정의</a:t>
            </a:r>
          </a:p>
        </p:txBody>
      </p:sp>
      <p:sp>
        <p:nvSpPr>
          <p:cNvPr id="121871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4280" name="그림 13" descr="Image33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1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rIns="0"/>
          <a:lstStyle/>
          <a:p>
            <a:pPr algn="r" eaLnBrk="1" fontAlgn="b" latinLnBrk="1" hangingPunct="1"/>
            <a:r>
              <a:rPr lang="en-US" altLang="ko-KR" sz="4800" i="1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2.</a:t>
            </a:r>
          </a:p>
        </p:txBody>
      </p:sp>
      <p:sp>
        <p:nvSpPr>
          <p:cNvPr id="54282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뷰와 뷰의 크기속성 이해하기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292" name="TextBox 31"/>
          <p:cNvSpPr txBox="1">
            <a:spLocks noChangeArrowheads="1"/>
          </p:cNvSpPr>
          <p:nvPr/>
        </p:nvSpPr>
        <p:spPr bwMode="auto">
          <a:xfrm>
            <a:off x="0" y="0"/>
            <a:ext cx="5430838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</a:t>
            </a: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– CH1.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안드로이드 스튜디오와 기본 레이아웃 익히기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4988" y="1052513"/>
            <a:ext cx="9145587" cy="525621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public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int</a:t>
            </a:r>
            <a:r>
              <a:rPr lang="en-US" altLang="ko-KR" sz="1200">
                <a:solidFill>
                  <a:srgbClr val="000000"/>
                </a:solidFill>
              </a:rPr>
              <a:t> describeContents()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return</a:t>
            </a:r>
            <a:r>
              <a:rPr lang="en-US" altLang="ko-KR" sz="1200">
                <a:solidFill>
                  <a:srgbClr val="000000"/>
                </a:solidFill>
              </a:rPr>
              <a:t> 0;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public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void</a:t>
            </a:r>
            <a:r>
              <a:rPr lang="en-US" altLang="ko-KR" sz="1200">
                <a:solidFill>
                  <a:srgbClr val="000000"/>
                </a:solidFill>
              </a:rPr>
              <a:t> writeToParcel(Parcel dest, </a:t>
            </a:r>
            <a:r>
              <a:rPr lang="en-US" altLang="ko-KR" sz="1200" b="1">
                <a:solidFill>
                  <a:srgbClr val="7F0055"/>
                </a:solidFill>
              </a:rPr>
              <a:t>int</a:t>
            </a:r>
            <a:r>
              <a:rPr lang="en-US" altLang="ko-KR" sz="1200">
                <a:solidFill>
                  <a:srgbClr val="000000"/>
                </a:solidFill>
              </a:rPr>
              <a:t> flags)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dest.writeInt(</a:t>
            </a:r>
            <a:r>
              <a:rPr lang="en-US" altLang="ko-KR" sz="1200">
                <a:solidFill>
                  <a:srgbClr val="0000C0"/>
                </a:solidFill>
              </a:rPr>
              <a:t>number</a:t>
            </a:r>
            <a:r>
              <a:rPr lang="en-US" altLang="ko-KR" sz="1200">
                <a:solidFill>
                  <a:srgbClr val="000000"/>
                </a:solidFill>
              </a:rPr>
              <a:t>);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dest.writeString(</a:t>
            </a:r>
            <a:r>
              <a:rPr lang="en-US" altLang="ko-KR" sz="1200">
                <a:solidFill>
                  <a:srgbClr val="0000C0"/>
                </a:solidFill>
              </a:rPr>
              <a:t>message</a:t>
            </a:r>
            <a:r>
              <a:rPr lang="en-US" altLang="ko-KR" sz="1200">
                <a:solidFill>
                  <a:srgbClr val="000000"/>
                </a:solidFill>
              </a:rPr>
              <a:t>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public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int</a:t>
            </a:r>
            <a:r>
              <a:rPr lang="en-US" altLang="ko-KR" sz="1200">
                <a:solidFill>
                  <a:srgbClr val="000000"/>
                </a:solidFill>
              </a:rPr>
              <a:t> getNumber()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return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>
                <a:solidFill>
                  <a:srgbClr val="0000C0"/>
                </a:solidFill>
              </a:rPr>
              <a:t>number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public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void</a:t>
            </a:r>
            <a:r>
              <a:rPr lang="en-US" altLang="ko-KR" sz="1200">
                <a:solidFill>
                  <a:srgbClr val="000000"/>
                </a:solidFill>
              </a:rPr>
              <a:t> setNumber(</a:t>
            </a:r>
            <a:r>
              <a:rPr lang="en-US" altLang="ko-KR" sz="1200" b="1">
                <a:solidFill>
                  <a:srgbClr val="7F0055"/>
                </a:solidFill>
              </a:rPr>
              <a:t>int</a:t>
            </a:r>
            <a:r>
              <a:rPr lang="en-US" altLang="ko-KR" sz="1200">
                <a:solidFill>
                  <a:srgbClr val="000000"/>
                </a:solidFill>
              </a:rPr>
              <a:t> number)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this</a:t>
            </a:r>
            <a:r>
              <a:rPr lang="en-US" altLang="ko-KR" sz="1200">
                <a:solidFill>
                  <a:srgbClr val="000000"/>
                </a:solidFill>
              </a:rPr>
              <a:t>.</a:t>
            </a:r>
            <a:r>
              <a:rPr lang="en-US" altLang="ko-KR" sz="1200">
                <a:solidFill>
                  <a:srgbClr val="0000C0"/>
                </a:solidFill>
              </a:rPr>
              <a:t>number</a:t>
            </a:r>
            <a:r>
              <a:rPr lang="en-US" altLang="ko-KR" sz="1200">
                <a:solidFill>
                  <a:srgbClr val="000000"/>
                </a:solidFill>
              </a:rPr>
              <a:t> = number;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public</a:t>
            </a:r>
            <a:r>
              <a:rPr lang="en-US" altLang="ko-KR" sz="1200">
                <a:solidFill>
                  <a:srgbClr val="000000"/>
                </a:solidFill>
              </a:rPr>
              <a:t> String getMessage()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return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>
                <a:solidFill>
                  <a:srgbClr val="0000C0"/>
                </a:solidFill>
              </a:rPr>
              <a:t>message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public</a:t>
            </a:r>
            <a:r>
              <a:rPr lang="en-US" altLang="ko-KR" sz="1200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7F0055"/>
                </a:solidFill>
              </a:rPr>
              <a:t>void</a:t>
            </a:r>
            <a:r>
              <a:rPr lang="en-US" altLang="ko-KR" sz="1200">
                <a:solidFill>
                  <a:srgbClr val="000000"/>
                </a:solidFill>
              </a:rPr>
              <a:t> setMessage(String message) {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>
                <a:solidFill>
                  <a:srgbClr val="7F0055"/>
                </a:solidFill>
              </a:rPr>
              <a:t>  this</a:t>
            </a:r>
            <a:r>
              <a:rPr lang="en-US" altLang="ko-KR" sz="1200">
                <a:solidFill>
                  <a:srgbClr val="000000"/>
                </a:solidFill>
              </a:rPr>
              <a:t>.</a:t>
            </a:r>
            <a:r>
              <a:rPr lang="en-US" altLang="ko-KR" sz="1200">
                <a:solidFill>
                  <a:srgbClr val="0000C0"/>
                </a:solidFill>
              </a:rPr>
              <a:t>message</a:t>
            </a:r>
            <a:r>
              <a:rPr lang="en-US" altLang="ko-KR" sz="1200">
                <a:solidFill>
                  <a:srgbClr val="000000"/>
                </a:solidFill>
              </a:rPr>
              <a:t> = message;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  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23917" name="TextBox 14"/>
          <p:cNvSpPr txBox="1">
            <a:spLocks noChangeArrowheads="1"/>
          </p:cNvSpPr>
          <p:nvPr/>
        </p:nvSpPr>
        <p:spPr bwMode="auto">
          <a:xfrm>
            <a:off x="4999038" y="2278063"/>
            <a:ext cx="1368425" cy="3079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객체 쓰기</a:t>
            </a:r>
          </a:p>
        </p:txBody>
      </p:sp>
      <p:sp>
        <p:nvSpPr>
          <p:cNvPr id="22" name="타원 21"/>
          <p:cNvSpPr/>
          <p:nvPr/>
        </p:nvSpPr>
        <p:spPr>
          <a:xfrm>
            <a:off x="4854575" y="2290763"/>
            <a:ext cx="288925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오른쪽 대괄호 22"/>
          <p:cNvSpPr/>
          <p:nvPr/>
        </p:nvSpPr>
        <p:spPr>
          <a:xfrm>
            <a:off x="4422775" y="2060575"/>
            <a:ext cx="288925" cy="792163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920" name="제목 16"/>
          <p:cNvSpPr>
            <a:spLocks noGrp="1"/>
          </p:cNvSpPr>
          <p:nvPr>
            <p:ph type="title"/>
          </p:nvPr>
        </p:nvSpPr>
        <p:spPr>
          <a:xfrm>
            <a:off x="828675" y="201613"/>
            <a:ext cx="4125913" cy="369887"/>
          </a:xfrm>
        </p:spPr>
        <p:txBody>
          <a:bodyPr/>
          <a:lstStyle/>
          <a:p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SimpleData 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클래스 정의 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계속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mtClean="0"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921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332049" cy="369332"/>
          </a:xfrm>
        </p:spPr>
        <p:txBody>
          <a:bodyPr/>
          <a:lstStyle/>
          <a:p>
            <a:r>
              <a:rPr lang="en-US" altLang="ko-KR" smtClean="0"/>
              <a:t>SimpleData.java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0788"/>
            <a:ext cx="7591772" cy="62672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" name="타원 3"/>
          <p:cNvSpPr/>
          <p:nvPr/>
        </p:nvSpPr>
        <p:spPr>
          <a:xfrm>
            <a:off x="102940" y="3933056"/>
            <a:ext cx="6696744" cy="2880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74948" y="5517232"/>
            <a:ext cx="4680520" cy="86409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t="49206"/>
          <a:stretch>
            <a:fillRect/>
          </a:stretch>
        </p:blipFill>
        <p:spPr bwMode="auto">
          <a:xfrm>
            <a:off x="6010275" y="908720"/>
            <a:ext cx="4276725" cy="16352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11452" y="6093296"/>
            <a:ext cx="2285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smtClean="0">
                <a:solidFill>
                  <a:srgbClr val="FF0000"/>
                </a:solidFill>
              </a:rPr>
              <a:t>Parcel </a:t>
            </a:r>
            <a:r>
              <a:rPr lang="ko-KR" altLang="en-US" i="1" smtClean="0">
                <a:solidFill>
                  <a:srgbClr val="FF0000"/>
                </a:solidFill>
              </a:rPr>
              <a:t>객체로 만드는 역할</a:t>
            </a:r>
            <a:endParaRPr lang="ko-KR" altLang="en-US" i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3300" y="2564904"/>
            <a:ext cx="2644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smtClean="0">
                <a:solidFill>
                  <a:srgbClr val="FF0000"/>
                </a:solidFill>
              </a:rPr>
              <a:t>Parcel </a:t>
            </a:r>
            <a:r>
              <a:rPr lang="ko-KR" altLang="en-US" i="1" smtClean="0">
                <a:solidFill>
                  <a:srgbClr val="FF0000"/>
                </a:solidFill>
              </a:rPr>
              <a:t>객체의</a:t>
            </a:r>
            <a:r>
              <a:rPr lang="en-US" altLang="ko-KR" i="1" smtClean="0">
                <a:solidFill>
                  <a:srgbClr val="FF0000"/>
                </a:solidFill>
              </a:rPr>
              <a:t> </a:t>
            </a:r>
            <a:r>
              <a:rPr lang="ko-KR" altLang="en-US" i="1" smtClean="0">
                <a:solidFill>
                  <a:srgbClr val="FF0000"/>
                </a:solidFill>
              </a:rPr>
              <a:t>데이터 읽어오기</a:t>
            </a:r>
            <a:endParaRPr lang="ko-KR" altLang="en-US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4988" y="1052513"/>
            <a:ext cx="9145587" cy="525621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rgbClr val="7F0055"/>
                </a:solidFill>
              </a:rPr>
              <a:t>…</a:t>
            </a:r>
            <a:endParaRPr lang="en-US" altLang="ko-KR" sz="2000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rgbClr val="7F0055"/>
                </a:solidFill>
              </a:rPr>
              <a:t>public</a:t>
            </a:r>
            <a:r>
              <a:rPr lang="en-US" altLang="ko-KR" sz="2000">
                <a:solidFill>
                  <a:srgbClr val="000000"/>
                </a:solidFill>
              </a:rPr>
              <a:t> </a:t>
            </a:r>
            <a:r>
              <a:rPr lang="en-US" altLang="ko-KR" sz="2000" b="1">
                <a:solidFill>
                  <a:srgbClr val="7F0055"/>
                </a:solidFill>
              </a:rPr>
              <a:t>static</a:t>
            </a:r>
            <a:r>
              <a:rPr lang="en-US" altLang="ko-KR" sz="2000">
                <a:solidFill>
                  <a:srgbClr val="000000"/>
                </a:solidFill>
              </a:rPr>
              <a:t> </a:t>
            </a:r>
            <a:r>
              <a:rPr lang="en-US" altLang="ko-KR" sz="2000" b="1">
                <a:solidFill>
                  <a:srgbClr val="7F0055"/>
                </a:solidFill>
              </a:rPr>
              <a:t>final</a:t>
            </a:r>
            <a:r>
              <a:rPr lang="en-US" altLang="ko-KR" sz="2000">
                <a:solidFill>
                  <a:srgbClr val="000000"/>
                </a:solidFill>
              </a:rPr>
              <a:t> String </a:t>
            </a:r>
            <a:r>
              <a:rPr lang="en-US" altLang="ko-KR" sz="2000" i="1">
                <a:solidFill>
                  <a:srgbClr val="0000FF"/>
                </a:solidFill>
              </a:rPr>
              <a:t>KEY_SIMPLE_DATA</a:t>
            </a:r>
            <a:r>
              <a:rPr lang="en-US" altLang="ko-KR" sz="2000">
                <a:solidFill>
                  <a:srgbClr val="000000"/>
                </a:solidFill>
              </a:rPr>
              <a:t> = </a:t>
            </a:r>
            <a:r>
              <a:rPr lang="en-US" altLang="ko-KR" sz="2000">
                <a:solidFill>
                  <a:srgbClr val="2A00FF"/>
                </a:solidFill>
              </a:rPr>
              <a:t>"</a:t>
            </a:r>
            <a:r>
              <a:rPr lang="en-US" altLang="ko-KR" sz="2000">
                <a:solidFill>
                  <a:srgbClr val="0000FF"/>
                </a:solidFill>
              </a:rPr>
              <a:t>data</a:t>
            </a:r>
            <a:r>
              <a:rPr lang="en-US" altLang="ko-KR" sz="2000">
                <a:solidFill>
                  <a:srgbClr val="2A00FF"/>
                </a:solidFill>
              </a:rPr>
              <a:t>"</a:t>
            </a:r>
            <a:r>
              <a:rPr lang="en-US" altLang="ko-KR" sz="2000">
                <a:solidFill>
                  <a:srgbClr val="000000"/>
                </a:solidFill>
              </a:rPr>
              <a:t>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>
                <a:solidFill>
                  <a:srgbClr val="000000"/>
                </a:solidFill>
              </a:rPr>
              <a:t>…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rgbClr val="000000"/>
              </a:solidFill>
            </a:endParaRPr>
          </a:p>
          <a:p>
            <a:pPr indent="26352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>
                <a:solidFill>
                  <a:srgbClr val="7F0055"/>
                </a:solidFill>
              </a:rPr>
              <a:t>public</a:t>
            </a:r>
            <a:r>
              <a:rPr lang="en-US" altLang="ko-KR" sz="2000">
                <a:solidFill>
                  <a:srgbClr val="000000"/>
                </a:solidFill>
              </a:rPr>
              <a:t> </a:t>
            </a:r>
            <a:r>
              <a:rPr lang="en-US" altLang="ko-KR" sz="2000" b="1">
                <a:solidFill>
                  <a:srgbClr val="7F0055"/>
                </a:solidFill>
              </a:rPr>
              <a:t>void</a:t>
            </a:r>
            <a:r>
              <a:rPr lang="en-US" altLang="ko-KR" sz="2000">
                <a:solidFill>
                  <a:srgbClr val="000000"/>
                </a:solidFill>
              </a:rPr>
              <a:t> onButton1Clicked(View v) {</a:t>
            </a:r>
          </a:p>
          <a:p>
            <a:pPr indent="3635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>
                <a:solidFill>
                  <a:srgbClr val="000000"/>
                </a:solidFill>
              </a:rPr>
              <a:t>Intent intent = </a:t>
            </a:r>
            <a:r>
              <a:rPr lang="en-US" altLang="ko-KR" sz="2000" b="1">
                <a:solidFill>
                  <a:srgbClr val="7F0055"/>
                </a:solidFill>
              </a:rPr>
              <a:t>new</a:t>
            </a:r>
            <a:r>
              <a:rPr lang="en-US" altLang="ko-KR" sz="2000">
                <a:solidFill>
                  <a:srgbClr val="000000"/>
                </a:solidFill>
              </a:rPr>
              <a:t> Intent(getApplicationContext(), AnotherActivity.</a:t>
            </a:r>
            <a:r>
              <a:rPr lang="en-US" altLang="ko-KR" sz="2000" b="1">
                <a:solidFill>
                  <a:srgbClr val="7F0055"/>
                </a:solidFill>
              </a:rPr>
              <a:t>class</a:t>
            </a:r>
            <a:r>
              <a:rPr lang="en-US" altLang="ko-KR" sz="2000">
                <a:solidFill>
                  <a:srgbClr val="000000"/>
                </a:solidFill>
              </a:rPr>
              <a:t>);</a:t>
            </a:r>
          </a:p>
          <a:p>
            <a:pPr indent="3635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>
                <a:solidFill>
                  <a:schemeClr val="tx1"/>
                </a:solidFill>
              </a:rPr>
              <a:t>SimpleData</a:t>
            </a:r>
            <a:r>
              <a:rPr lang="en-US" altLang="ko-KR" sz="2000">
                <a:solidFill>
                  <a:srgbClr val="0000FF"/>
                </a:solidFill>
              </a:rPr>
              <a:t> data</a:t>
            </a:r>
            <a:r>
              <a:rPr lang="en-US" altLang="ko-KR" sz="2000">
                <a:solidFill>
                  <a:srgbClr val="000000"/>
                </a:solidFill>
              </a:rPr>
              <a:t> = </a:t>
            </a:r>
            <a:r>
              <a:rPr lang="en-US" altLang="ko-KR" sz="2000" b="1">
                <a:solidFill>
                  <a:srgbClr val="7F0055"/>
                </a:solidFill>
              </a:rPr>
              <a:t>new</a:t>
            </a:r>
            <a:r>
              <a:rPr lang="en-US" altLang="ko-KR" sz="2000">
                <a:solidFill>
                  <a:srgbClr val="000000"/>
                </a:solidFill>
              </a:rPr>
              <a:t> </a:t>
            </a:r>
            <a:r>
              <a:rPr lang="en-US" altLang="ko-KR" sz="2000">
                <a:solidFill>
                  <a:schemeClr val="tx1"/>
                </a:solidFill>
              </a:rPr>
              <a:t>SimpleData</a:t>
            </a:r>
            <a:r>
              <a:rPr lang="en-US" altLang="ko-KR" sz="2000">
                <a:solidFill>
                  <a:srgbClr val="000000"/>
                </a:solidFill>
              </a:rPr>
              <a:t>(100, </a:t>
            </a:r>
            <a:r>
              <a:rPr lang="en-US" altLang="ko-KR" sz="2000">
                <a:solidFill>
                  <a:srgbClr val="2A00FF"/>
                </a:solidFill>
              </a:rPr>
              <a:t>"Hello Android!"</a:t>
            </a:r>
            <a:r>
              <a:rPr lang="en-US" altLang="ko-KR" sz="2000">
                <a:solidFill>
                  <a:srgbClr val="000000"/>
                </a:solidFill>
              </a:rPr>
              <a:t> ); </a:t>
            </a:r>
          </a:p>
          <a:p>
            <a:pPr indent="3635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>
                <a:solidFill>
                  <a:srgbClr val="000000"/>
                </a:solidFill>
              </a:rPr>
              <a:t>intent.putExtra(</a:t>
            </a:r>
            <a:r>
              <a:rPr lang="en-US" altLang="ko-KR" sz="2000" i="1">
                <a:solidFill>
                  <a:srgbClr val="0000FF"/>
                </a:solidFill>
              </a:rPr>
              <a:t>KEY_SIMPLE_DATA</a:t>
            </a:r>
            <a:r>
              <a:rPr lang="en-US" altLang="ko-KR" sz="2000">
                <a:solidFill>
                  <a:srgbClr val="000000"/>
                </a:solidFill>
              </a:rPr>
              <a:t>, </a:t>
            </a:r>
            <a:r>
              <a:rPr lang="en-US" altLang="ko-KR" sz="2000">
                <a:solidFill>
                  <a:srgbClr val="0000FF"/>
                </a:solidFill>
              </a:rPr>
              <a:t>data</a:t>
            </a:r>
            <a:r>
              <a:rPr lang="en-US" altLang="ko-KR" sz="2000">
                <a:solidFill>
                  <a:srgbClr val="000000"/>
                </a:solidFill>
              </a:rPr>
              <a:t> ); </a:t>
            </a:r>
          </a:p>
          <a:p>
            <a:pPr indent="3635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>
                <a:solidFill>
                  <a:srgbClr val="000000"/>
                </a:solidFill>
              </a:rPr>
              <a:t>startActivity(intent);</a:t>
            </a:r>
          </a:p>
          <a:p>
            <a:pPr indent="3635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>
                <a:solidFill>
                  <a:srgbClr val="000000"/>
                </a:solidFill>
              </a:rPr>
              <a:t>}</a:t>
            </a:r>
          </a:p>
          <a:p>
            <a:pPr indent="87313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rgbClr val="000000"/>
              </a:solidFill>
            </a:endParaRPr>
          </a:p>
        </p:txBody>
      </p:sp>
      <p:sp>
        <p:nvSpPr>
          <p:cNvPr id="125965" name="TextBox 14"/>
          <p:cNvSpPr txBox="1">
            <a:spLocks noChangeArrowheads="1"/>
          </p:cNvSpPr>
          <p:nvPr/>
        </p:nvSpPr>
        <p:spPr bwMode="auto">
          <a:xfrm>
            <a:off x="7699375" y="4149725"/>
            <a:ext cx="2016125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SimpleData </a:t>
            </a: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객체 생성</a:t>
            </a:r>
          </a:p>
        </p:txBody>
      </p:sp>
      <p:cxnSp>
        <p:nvCxnSpPr>
          <p:cNvPr id="16" name="직선 연결선 15"/>
          <p:cNvCxnSpPr>
            <a:stCxn id="17" idx="2"/>
          </p:cNvCxnSpPr>
          <p:nvPr/>
        </p:nvCxnSpPr>
        <p:spPr>
          <a:xfrm rot="10800000">
            <a:off x="7000875" y="4071938"/>
            <a:ext cx="554038" cy="209550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7554913" y="4137025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968" name="TextBox 14"/>
          <p:cNvSpPr txBox="1">
            <a:spLocks noChangeArrowheads="1"/>
          </p:cNvSpPr>
          <p:nvPr/>
        </p:nvSpPr>
        <p:spPr bwMode="auto">
          <a:xfrm>
            <a:off x="6186488" y="4437063"/>
            <a:ext cx="2520950" cy="277812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인텐트에 부가 데이터로 넣기</a:t>
            </a:r>
          </a:p>
        </p:txBody>
      </p:sp>
      <p:cxnSp>
        <p:nvCxnSpPr>
          <p:cNvPr id="19" name="직선 연결선 18"/>
          <p:cNvCxnSpPr>
            <a:stCxn id="20" idx="2"/>
          </p:cNvCxnSpPr>
          <p:nvPr/>
        </p:nvCxnSpPr>
        <p:spPr>
          <a:xfrm rot="10800000">
            <a:off x="5786438" y="4357688"/>
            <a:ext cx="255587" cy="211137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6042025" y="4424363"/>
            <a:ext cx="288925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971" name="제목 20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액티비티 코드 만들기</a:t>
            </a:r>
          </a:p>
        </p:txBody>
      </p:sp>
      <p:sp>
        <p:nvSpPr>
          <p:cNvPr id="125972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971" name="제목 20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액티비티 코드 만들기</a:t>
            </a:r>
          </a:p>
        </p:txBody>
      </p:sp>
      <p:sp>
        <p:nvSpPr>
          <p:cNvPr id="125972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8725" y="1481138"/>
            <a:ext cx="7829550" cy="38957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012" name="제목 22"/>
          <p:cNvSpPr>
            <a:spLocks noGrp="1"/>
          </p:cNvSpPr>
          <p:nvPr>
            <p:ph type="title"/>
          </p:nvPr>
        </p:nvSpPr>
        <p:spPr>
          <a:xfrm>
            <a:off x="828675" y="201613"/>
            <a:ext cx="401002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메뉴 액티비티의 화면 레이아웃</a:t>
            </a:r>
          </a:p>
        </p:txBody>
      </p:sp>
      <p:sp>
        <p:nvSpPr>
          <p:cNvPr id="2" name="Rectangle 23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8014" name="_x189689528" descr="P02_S003_0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1412875"/>
            <a:ext cx="7653338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5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4988" y="1052513"/>
            <a:ext cx="9145587" cy="525621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    …</a:t>
            </a:r>
          </a:p>
          <a:p>
            <a:pPr>
              <a:lnSpc>
                <a:spcPct val="130000"/>
              </a:lnSpc>
            </a:pP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    Intent intent = getIntent();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processIntent(intent);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}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private void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processIntent(Intent intent) {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if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(intent != </a:t>
            </a: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null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) {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Bundle bundle = intent.getExtras();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   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SimpleData data = (SimpleData) bundle.getParcelable(</a:t>
            </a:r>
            <a:r>
              <a:rPr lang="en-US" altLang="ko-KR" sz="1600" b="1" i="1">
                <a:solidFill>
                  <a:srgbClr val="660E7A"/>
                </a:solidFill>
                <a:ea typeface="굴림" pitchFamily="50" charset="-127"/>
              </a:rPr>
              <a:t>KEY_SIMPLE_DATA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);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    </a:t>
            </a:r>
            <a:r>
              <a:rPr lang="en-US" altLang="ko-KR" sz="1600" b="1">
                <a:solidFill>
                  <a:srgbClr val="660E7A"/>
                </a:solidFill>
                <a:ea typeface="굴림" pitchFamily="50" charset="-127"/>
              </a:rPr>
              <a:t>textView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.setText(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"</a:t>
            </a:r>
            <a:r>
              <a:rPr lang="ko-KR" altLang="ko-KR" sz="1600" b="1">
                <a:solidFill>
                  <a:srgbClr val="008000"/>
                </a:solidFill>
                <a:latin typeface="굴림" pitchFamily="50" charset="-127"/>
                <a:ea typeface="굴림" pitchFamily="50" charset="-127"/>
              </a:rPr>
              <a:t>전달 받은 데이터</a:t>
            </a: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\n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Number : "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+ data.getNumber() </a:t>
            </a:r>
            <a:endParaRPr lang="ko-KR" altLang="ko-KR" sz="16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                              + 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"</a:t>
            </a:r>
            <a:r>
              <a:rPr lang="en-US" altLang="ko-KR" sz="1600" b="1">
                <a:solidFill>
                  <a:srgbClr val="000080"/>
                </a:solidFill>
                <a:ea typeface="굴림" pitchFamily="50" charset="-127"/>
              </a:rPr>
              <a:t>\n</a:t>
            </a:r>
            <a:r>
              <a:rPr lang="en-US" altLang="ko-KR" sz="1600" b="1">
                <a:solidFill>
                  <a:srgbClr val="008000"/>
                </a:solidFill>
                <a:ea typeface="굴림" pitchFamily="50" charset="-127"/>
              </a:rPr>
              <a:t>Message : "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+ data.getMessage());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}</a:t>
            </a:r>
            <a: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600">
                <a:solidFill>
                  <a:srgbClr val="000000"/>
                </a:solidFill>
                <a:ea typeface="굴림" pitchFamily="50" charset="-127"/>
              </a:rPr>
              <a:t>}</a:t>
            </a:r>
            <a:endParaRPr lang="ko-KR" altLang="ko-KR" sz="16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062" name="제목 22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메뉴 액티비티 코드 만들기</a:t>
            </a:r>
          </a:p>
        </p:txBody>
      </p:sp>
      <p:sp>
        <p:nvSpPr>
          <p:cNvPr id="130063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076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5220" name="Rectangle 4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062" name="제목 22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메뉴 액티비티 코드 만들기</a:t>
            </a:r>
          </a:p>
        </p:txBody>
      </p:sp>
      <p:sp>
        <p:nvSpPr>
          <p:cNvPr id="130063" name="TextBox 16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액티비티를 위한 플래그와 부가데이터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80" y="620688"/>
            <a:ext cx="8741627" cy="62373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2104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5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8.</a:t>
            </a:r>
            <a:endParaRPr lang="en-US" altLang="ko-KR" sz="4800" i="1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132106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액티비티의 수명주기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116" name="TextBox 31"/>
          <p:cNvSpPr txBox="1">
            <a:spLocks noChangeArrowheads="1"/>
          </p:cNvSpPr>
          <p:nvPr/>
        </p:nvSpPr>
        <p:spPr bwMode="auto">
          <a:xfrm>
            <a:off x="0" y="0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</a:t>
            </a: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– CH3.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애플리케이션 구성하기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50888" y="1557338"/>
          <a:ext cx="8751887" cy="351472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0073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45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48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 태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13" marB="4571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 명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13" marB="4571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0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실행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Running)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13" marB="4571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 상에 액티비티가 보이면서 실행되어 있는 상태</a:t>
                      </a:r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 스택의 최상위에 있으며 포커스를 가지고 </a:t>
                      </a:r>
                      <a:r>
                        <a:rPr lang="ko-KR" altLang="en-US" sz="14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있음</a:t>
                      </a:r>
                      <a:endParaRPr lang="ko-KR" alt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13" marB="45713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20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일시 중지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Paused)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13" marB="4571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사용자에게 보이기는 하지만 다른 액티비티가 위에 있어 포커스를 받지 못하는 상태</a:t>
                      </a:r>
                      <a:r>
                        <a:rPr lang="en-US" altLang="ko-KR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대화상자가 위에 있어 일부가 가려져 있는 경우에 </a:t>
                      </a:r>
                      <a:r>
                        <a:rPr lang="ko-KR" altLang="en-US" sz="14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해당함</a:t>
                      </a:r>
                      <a:endParaRPr lang="ko-KR" alt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13" marB="45713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61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중지</a:t>
                      </a:r>
                      <a:r>
                        <a:rPr lang="en-US" altLang="ko-KR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Stopped)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13" marB="4571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다른 액티비티에 의해 완전히 가려져 보이지 않는 </a:t>
                      </a:r>
                      <a:r>
                        <a:rPr lang="ko-KR" altLang="en-US" sz="140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상태</a:t>
                      </a:r>
                      <a:endParaRPr lang="ko-KR" altLang="en-US" sz="140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39" marR="91439" marT="45713" marB="45713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167" name="직사각형 10"/>
          <p:cNvSpPr>
            <a:spLocks noChangeArrowheads="1"/>
          </p:cNvSpPr>
          <p:nvPr/>
        </p:nvSpPr>
        <p:spPr bwMode="auto">
          <a:xfrm>
            <a:off x="3271838" y="5357813"/>
            <a:ext cx="35877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액티비티의 대표적인 상태 정보</a:t>
            </a:r>
            <a:r>
              <a:rPr lang="en-US" altLang="ko-KR" sz="1600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1600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168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124142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수명 주기</a:t>
            </a:r>
          </a:p>
        </p:txBody>
      </p:sp>
      <p:sp>
        <p:nvSpPr>
          <p:cNvPr id="134169" name="TextBox 10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액티비티의 수명주기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36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6199" name="_x79156864" descr="P02_0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969963"/>
            <a:ext cx="4110037" cy="554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200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수명주기에 따른 상태 변화</a:t>
            </a:r>
          </a:p>
        </p:txBody>
      </p:sp>
      <p:sp>
        <p:nvSpPr>
          <p:cNvPr id="136201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액티비티의 수명주기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4351338" y="908050"/>
            <a:ext cx="5656262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kumimoji="0"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뷰</a:t>
            </a:r>
            <a:r>
              <a:rPr kumimoji="0"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(View) 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-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화면에 보이는 각각의 것들 </a:t>
            </a: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(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버튼</a:t>
            </a: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,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텍스트</a:t>
            </a: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등등</a:t>
            </a: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)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- </a:t>
            </a:r>
            <a:r>
              <a:rPr kumimoji="0"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흔히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콘트롤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(Control)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이나 위젯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(Widget)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 불리는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 요소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kumimoji="0"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kumimoji="0"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뷰 그룹</a:t>
            </a:r>
            <a:r>
              <a:rPr kumimoji="0"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(View Group) 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kumimoji="0"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Tahoma" pitchFamily="34" charset="0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뷰들을 여러 개 포함하고 있는 것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뷰 그룹도 뷰에서 상속하여 뷰가 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위의 뷰는 버튼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 뿐만 아니라 이것들을 포함하는 눈에 보이지 않는 영역을 포함함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위젯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(Widget)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뷰 중에서 일반적인 컨트롤의 역할을 하고 있는 것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텍스트 등등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레이아웃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(Layout)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뷰 그룹 중에서 내부에 뷰들을 포함하고 있으면서 그것들을 배치하는 역할을 하는 것</a:t>
            </a: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defRPr/>
            </a:pP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latinLnBrk="1">
              <a:lnSpc>
                <a:spcPct val="120000"/>
              </a:lnSpc>
              <a:spcAft>
                <a:spcPct val="25000"/>
              </a:spcAft>
              <a:buFont typeface="Arial" pitchFamily="34" charset="0"/>
              <a:buChar char="•"/>
              <a:defRPr/>
            </a:pPr>
            <a:endParaRPr kumimoji="0" lang="en-US" altLang="ko-KR" sz="1700" dirty="0">
              <a:latin typeface="나눔고딕" panose="020D0604000000000000" pitchFamily="50" charset="-127"/>
              <a:ea typeface="나눔고딕" panose="020D0604000000000000" pitchFamily="50" charset="-127"/>
              <a:cs typeface="Tahoma" pitchFamily="34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7650" y="981075"/>
            <a:ext cx="3959225" cy="2447925"/>
          </a:xfrm>
          <a:prstGeom prst="roundRect">
            <a:avLst>
              <a:gd name="adj" fmla="val 4578"/>
            </a:avLst>
          </a:prstGeom>
          <a:solidFill>
            <a:schemeClr val="bg1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 dirty="0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7650" y="3500438"/>
            <a:ext cx="3959225" cy="2881312"/>
          </a:xfrm>
          <a:prstGeom prst="roundRect">
            <a:avLst>
              <a:gd name="adj" fmla="val 4578"/>
            </a:avLst>
          </a:prstGeom>
          <a:solidFill>
            <a:schemeClr val="bg1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42875" eaLnBrk="1" fontAlgn="b" latinLnBrk="1" hangingPunct="1">
              <a:lnSpc>
                <a:spcPct val="110000"/>
              </a:lnSpc>
              <a:tabLst>
                <a:tab pos="0" algn="l"/>
              </a:tabLst>
              <a:defRPr/>
            </a:pPr>
            <a:endParaRPr lang="en-US" altLang="ko-KR" sz="1600" b="1" dirty="0">
              <a:solidFill>
                <a:srgbClr val="3E6CA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325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뷰와 뷰그룹의 정의</a:t>
            </a:r>
          </a:p>
        </p:txBody>
      </p:sp>
      <p:sp>
        <p:nvSpPr>
          <p:cNvPr id="56326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뷰와 뷰의 크기속성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6327" name="_x43384128" descr="P02_S001_0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675" y="1049338"/>
            <a:ext cx="2792413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6329" name="_x43383248" descr="P02_S001_04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675" y="3598863"/>
            <a:ext cx="3276600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0" name="직사각형 8"/>
          <p:cNvSpPr>
            <a:spLocks noChangeArrowheads="1"/>
          </p:cNvSpPr>
          <p:nvPr/>
        </p:nvSpPr>
        <p:spPr bwMode="auto">
          <a:xfrm>
            <a:off x="1249363" y="3068638"/>
            <a:ext cx="19097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fontAlgn="b" latinLnBrk="1" hangingPunct="1"/>
            <a:r>
              <a:rPr lang="en-US" altLang="ko-KR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 </a:t>
            </a:r>
            <a:r>
              <a:rPr lang="ko-KR" altLang="en-US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뷰와 뷰 그룹의 관계 </a:t>
            </a:r>
            <a:r>
              <a:rPr lang="en-US" altLang="ko-KR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331" name="직사각형 9"/>
          <p:cNvSpPr>
            <a:spLocks noChangeArrowheads="1"/>
          </p:cNvSpPr>
          <p:nvPr/>
        </p:nvSpPr>
        <p:spPr bwMode="auto">
          <a:xfrm>
            <a:off x="606425" y="6021388"/>
            <a:ext cx="3289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b" latinLnBrk="1" hangingPunct="1"/>
            <a:r>
              <a:rPr lang="en-US" altLang="ko-KR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버튼과 리니어 레이아웃의 계층도</a:t>
            </a:r>
            <a:r>
              <a:rPr lang="en-US" altLang="ko-KR" b="1">
                <a:solidFill>
                  <a:schemeClr val="tx2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b="1">
              <a:solidFill>
                <a:schemeClr val="tx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36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85750" y="954088"/>
          <a:ext cx="9786938" cy="559276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3945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924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87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상태 메소드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 명</a:t>
                      </a:r>
                      <a:endParaRPr lang="ko-KR" altLang="en-US" sz="16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01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onCreate()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처음에 만들어졌을 때 호출됨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화면에 보이는 뷰들의 일반적인 상태를 설정하는 부분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이전 상태가 저장되어 있는 경우에는 번들 객체를 참조하여 이전 상태 복원 가능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메소드 다음에는 항상 </a:t>
                      </a: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onStart()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메소드가 호출됨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55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onStart()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화면에 보이기 바로 전에 호출됨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화면 상에 보이면 이 메소드 다음에 </a:t>
                      </a: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onResume()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메소드가 호출됨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화면에서 가려지게 되면 이 메소드 다음에 </a:t>
                      </a: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onStop()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메소드가 호출됨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08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onResume()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사용자와 상호작용하기 바로 전에 호출됨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608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onRestart()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중지된 이후에 호출되는 메소드로 다시 시작되기 바로 전에 호출됨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메소드 다음에는 항상 </a:t>
                      </a: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onStart()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메소드가 호출됨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039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onPause()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 다른 액티비티를 시작하려고 할 때 호출됨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저장되지 않은 데이터를 저장소에 저장하거나 애니메이션 중인 작업을 중지하는 등의 기능을 수행하는 메소드임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메소드가 리턴하기 전에는 다음 액티비티가 시작될 수 없으므로 이 작업은 매우 빨리 수행된 후 리턴되어야 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이 상태에 들어가면 시스템은 액티비티를 강제 종료할 수 있음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470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onStop()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사용자에게 더 이상 보이지 않을 때 호출됨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소멸되거나 또 다른 액티비티가 화면을 가릴 때 호출됨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이 상태에 들어가면 시스템은 액티비티를 강제 종료할 수 있음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039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onDestroy()</a:t>
                      </a:r>
                      <a:endParaRPr lang="en-US" sz="14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소멸되어 없어지기 전에 호출됨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메소드는 액티비티가 받는 마지막 호출이 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애플리케이션에 의해 종료되거나</a:t>
                      </a: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(finish()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 호출</a:t>
                      </a: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시스템이 강제로 종료시키는 경우에 호출될 수 있음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위의 두 가지 경우를 구분할 때 </a:t>
                      </a: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isFinishing()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메소드를 이용함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액티비티가 이 상태에 들어가면 시스템은 액티비티를 강제 종료할 수 있음</a:t>
                      </a:r>
                      <a:endParaRPr lang="ko-KR" altLang="en-US" sz="1100" b="1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92" marR="58592" marT="29297" marB="29297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569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8277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305911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액티비티의 상태 메소드</a:t>
            </a:r>
          </a:p>
        </p:txBody>
      </p:sp>
      <p:sp>
        <p:nvSpPr>
          <p:cNvPr id="138278" name="TextBox 1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액티비티의 수명주기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2"/>
          <p:cNvGrpSpPr>
            <a:grpSpLocks/>
          </p:cNvGrpSpPr>
          <p:nvPr/>
        </p:nvGrpSpPr>
        <p:grpSpPr bwMode="auto">
          <a:xfrm>
            <a:off x="785813" y="3643313"/>
            <a:ext cx="2786062" cy="1000125"/>
            <a:chOff x="785782" y="3000372"/>
            <a:chExt cx="2857520" cy="822325"/>
          </a:xfrm>
        </p:grpSpPr>
        <p:sp>
          <p:nvSpPr>
            <p:cNvPr id="140306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en-US" altLang="ko-KR" sz="1600" b="1">
                  <a:latin typeface="나눔고딕" pitchFamily="50" charset="-127"/>
                  <a:ea typeface="나눔고딕" pitchFamily="50" charset="-127"/>
                </a:rPr>
                <a:t>XML </a:t>
              </a:r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레이아웃 정의</a:t>
              </a:r>
              <a:endParaRPr lang="en-US" altLang="ko-KR" sz="1600" b="1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0307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85750" y="1285875"/>
            <a:ext cx="3786188" cy="1143000"/>
            <a:chOff x="0" y="0"/>
            <a:chExt cx="1232" cy="975"/>
          </a:xfrm>
        </p:grpSpPr>
        <p:sp>
          <p:nvSpPr>
            <p:cNvPr id="140302" name="Rectangle 26"/>
            <p:cNvSpPr>
              <a:spLocks/>
            </p:cNvSpPr>
            <p:nvPr/>
          </p:nvSpPr>
          <p:spPr bwMode="auto">
            <a:xfrm>
              <a:off x="0" y="895"/>
              <a:ext cx="1232" cy="80"/>
            </a:xfrm>
            <a:prstGeom prst="rect">
              <a:avLst/>
            </a:prstGeom>
            <a:gradFill rotWithShape="0">
              <a:gsLst>
                <a:gs pos="0">
                  <a:srgbClr val="464658">
                    <a:alpha val="50998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fontAlgn="b" latinLnBrk="1" hangingPunct="1"/>
              <a:endParaRPr lang="en-US" altLang="ko-KR" sz="1800" b="1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160" y="0"/>
              <a:ext cx="943" cy="937"/>
              <a:chOff x="0" y="0"/>
              <a:chExt cx="943" cy="937"/>
            </a:xfrm>
          </p:grpSpPr>
          <p:sp>
            <p:nvSpPr>
              <p:cNvPr id="140304" name="Rectangle 28"/>
              <p:cNvSpPr>
                <a:spLocks/>
              </p:cNvSpPr>
              <p:nvPr/>
            </p:nvSpPr>
            <p:spPr bwMode="auto">
              <a:xfrm>
                <a:off x="0" y="0"/>
                <a:ext cx="937" cy="93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AAAAAA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>
                <a:lvl1pPr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algn="ctr" eaLnBrk="1" fontAlgn="b" latinLnBrk="1" hangingPunct="1"/>
                <a:r>
                  <a:rPr lang="ko-KR" altLang="en-US" sz="1800" b="1">
                    <a:latin typeface="나눔고딕" pitchFamily="50" charset="-127"/>
                    <a:ea typeface="나눔고딕" pitchFamily="50" charset="-127"/>
                  </a:rPr>
                  <a:t>수명주기 확인하기</a:t>
                </a:r>
                <a:r>
                  <a:rPr lang="en-US" altLang="ko-KR" sz="1800" b="1"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1800" b="1">
                    <a:latin typeface="나눔고딕" pitchFamily="50" charset="-127"/>
                    <a:ea typeface="나눔고딕" pitchFamily="50" charset="-127"/>
                  </a:rPr>
                  <a:t>예제</a:t>
                </a:r>
              </a:p>
            </p:txBody>
          </p:sp>
          <p:sp>
            <p:nvSpPr>
              <p:cNvPr id="140305" name="Line 29"/>
              <p:cNvSpPr>
                <a:spLocks noChangeShapeType="1"/>
              </p:cNvSpPr>
              <p:nvPr/>
            </p:nvSpPr>
            <p:spPr bwMode="auto">
              <a:xfrm>
                <a:off x="0" y="7"/>
                <a:ext cx="943" cy="0"/>
              </a:xfrm>
              <a:prstGeom prst="line">
                <a:avLst/>
              </a:prstGeom>
              <a:noFill/>
              <a:ln w="44450">
                <a:solidFill>
                  <a:srgbClr val="0066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25"/>
          <p:cNvGrpSpPr>
            <a:grpSpLocks/>
          </p:cNvGrpSpPr>
          <p:nvPr/>
        </p:nvGrpSpPr>
        <p:grpSpPr bwMode="auto">
          <a:xfrm>
            <a:off x="3643313" y="3643313"/>
            <a:ext cx="2786062" cy="1000125"/>
            <a:chOff x="785782" y="3000372"/>
            <a:chExt cx="2857520" cy="822325"/>
          </a:xfrm>
        </p:grpSpPr>
        <p:sp>
          <p:nvSpPr>
            <p:cNvPr id="140300" name="AutoShape 44"/>
            <p:cNvSpPr>
              <a:spLocks/>
            </p:cNvSpPr>
            <p:nvPr/>
          </p:nvSpPr>
          <p:spPr bwMode="auto">
            <a:xfrm>
              <a:off x="785782" y="3000372"/>
              <a:ext cx="2857520" cy="81710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/>
              <a:rect l="T0" t="T1" r="T2" b="T3"/>
              <a:pathLst>
                <a:path w="21600" h="21600">
                  <a:moveTo>
                    <a:pt x="15142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5142" y="21600"/>
                  </a:lnTo>
                  <a:lnTo>
                    <a:pt x="21600" y="10800"/>
                  </a:lnTo>
                  <a:lnTo>
                    <a:pt x="15142" y="0"/>
                  </a:lnTo>
                  <a:close/>
                  <a:moveTo>
                    <a:pt x="15142" y="0"/>
                  </a:moveTo>
                </a:path>
              </a:pathLst>
            </a:custGeom>
            <a:solidFill>
              <a:srgbClr val="FFFFFF"/>
            </a:solidFill>
            <a:ln w="9525">
              <a:solidFill>
                <a:srgbClr val="AAAAA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marL="2159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fontAlgn="b" latinLnBrk="1" hangingPunct="1"/>
              <a:r>
                <a:rPr lang="ko-KR" altLang="en-US" sz="1600" b="1">
                  <a:latin typeface="나눔고딕" pitchFamily="50" charset="-127"/>
                  <a:ea typeface="나눔고딕" pitchFamily="50" charset="-127"/>
                </a:rPr>
                <a:t>메인 액티비티 코드 작성</a:t>
              </a:r>
            </a:p>
          </p:txBody>
        </p:sp>
        <p:sp>
          <p:nvSpPr>
            <p:cNvPr id="140301" name="Line 45"/>
            <p:cNvSpPr>
              <a:spLocks noChangeShapeType="1"/>
            </p:cNvSpPr>
            <p:nvPr/>
          </p:nvSpPr>
          <p:spPr bwMode="auto">
            <a:xfrm>
              <a:off x="802064" y="3000372"/>
              <a:ext cx="1628" cy="822325"/>
            </a:xfrm>
            <a:prstGeom prst="line">
              <a:avLst/>
            </a:prstGeom>
            <a:noFill/>
            <a:ln w="44450">
              <a:solidFill>
                <a:srgbClr val="00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ko-KR" altLang="en-US"/>
            </a:p>
          </p:txBody>
        </p:sp>
      </p:grpSp>
      <p:sp>
        <p:nvSpPr>
          <p:cNvPr id="140293" name="직사각형 27"/>
          <p:cNvSpPr>
            <a:spLocks noChangeArrowheads="1"/>
          </p:cNvSpPr>
          <p:nvPr/>
        </p:nvSpPr>
        <p:spPr bwMode="auto">
          <a:xfrm>
            <a:off x="785813" y="2428875"/>
            <a:ext cx="51435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액티비티 상태에 따른 수명주기 확인하기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상태 메소드 별로 토스트 메시지 추가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0294" name="직사각형 27"/>
          <p:cNvSpPr>
            <a:spLocks noChangeArrowheads="1"/>
          </p:cNvSpPr>
          <p:nvPr/>
        </p:nvSpPr>
        <p:spPr bwMode="auto">
          <a:xfrm>
            <a:off x="714375" y="4643438"/>
            <a:ext cx="307181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입력상자와 버튼이 있는 레이아웃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0295" name="직사각형 27"/>
          <p:cNvSpPr>
            <a:spLocks noChangeArrowheads="1"/>
          </p:cNvSpPr>
          <p:nvPr/>
        </p:nvSpPr>
        <p:spPr bwMode="auto">
          <a:xfrm>
            <a:off x="3571875" y="4643438"/>
            <a:ext cx="41433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1">
                <a:solidFill>
                  <a:srgbClr val="7030A0"/>
                </a:solidFill>
                <a:latin typeface="나눔고딕" pitchFamily="50" charset="-127"/>
                <a:ea typeface="나눔고딕" pitchFamily="50" charset="-127"/>
              </a:rPr>
              <a:t>상태 메소드 별로 토스트 메시지 코드 추가</a:t>
            </a:r>
            <a:endParaRPr lang="en-US" altLang="ko-KR" sz="1400" b="1">
              <a:solidFill>
                <a:srgbClr val="7030A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0296" name="제목 19"/>
          <p:cNvSpPr>
            <a:spLocks noGrp="1"/>
          </p:cNvSpPr>
          <p:nvPr>
            <p:ph type="title"/>
          </p:nvPr>
        </p:nvSpPr>
        <p:spPr>
          <a:xfrm>
            <a:off x="828675" y="201613"/>
            <a:ext cx="305911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수명주기 확인하기 예제</a:t>
            </a:r>
          </a:p>
        </p:txBody>
      </p:sp>
      <p:sp>
        <p:nvSpPr>
          <p:cNvPr id="140297" name="TextBox 22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액티비티의 수명주기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559" name="Rectangle 2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0299" name="_x189690408" descr="P02_S003_03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795338"/>
            <a:ext cx="1878013" cy="334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351412" y="5229200"/>
            <a:ext cx="3573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[Generate-&gt;Override Methods..]</a:t>
            </a:r>
            <a:r>
              <a:rPr lang="ko-KR" altLang="en-US" smtClean="0">
                <a:solidFill>
                  <a:srgbClr val="FF0000"/>
                </a:solidFill>
              </a:rPr>
              <a:t>메뉴 사용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9324" y="5688449"/>
            <a:ext cx="64992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화면에 보일 때나 보이지 </a:t>
            </a:r>
            <a:r>
              <a:rPr lang="ko-KR" altLang="en-US" err="1" smtClean="0">
                <a:solidFill>
                  <a:srgbClr val="FF0000"/>
                </a:solidFill>
              </a:rPr>
              <a:t>않을때</a:t>
            </a:r>
            <a:r>
              <a:rPr lang="ko-KR" altLang="en-US" smtClean="0">
                <a:solidFill>
                  <a:srgbClr val="FF0000"/>
                </a:solidFill>
              </a:rPr>
              <a:t> 항상 호출되는 </a:t>
            </a:r>
            <a:r>
              <a:rPr lang="ko-KR" altLang="en-US" err="1" smtClean="0">
                <a:solidFill>
                  <a:srgbClr val="FF0000"/>
                </a:solidFill>
              </a:rPr>
              <a:t>메소드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-&gt;</a:t>
            </a:r>
            <a:r>
              <a:rPr lang="en-US" altLang="ko-KR" err="1" smtClean="0">
                <a:solidFill>
                  <a:srgbClr val="FF0000"/>
                </a:solidFill>
              </a:rPr>
              <a:t>onResume</a:t>
            </a:r>
            <a:r>
              <a:rPr lang="en-US" altLang="ko-KR" smtClean="0">
                <a:solidFill>
                  <a:srgbClr val="FF0000"/>
                </a:solidFill>
              </a:rPr>
              <a:t>: </a:t>
            </a:r>
            <a:r>
              <a:rPr lang="ko-KR" altLang="en-US" smtClean="0">
                <a:solidFill>
                  <a:srgbClr val="FF0000"/>
                </a:solidFill>
              </a:rPr>
              <a:t>화면에 보이기 전에 호출</a:t>
            </a:r>
            <a:r>
              <a:rPr lang="en-US" altLang="ko-KR" smtClean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mtClean="0">
                <a:solidFill>
                  <a:srgbClr val="FF0000"/>
                </a:solidFill>
              </a:rPr>
              <a:t>   </a:t>
            </a:r>
            <a:r>
              <a:rPr lang="en-US" altLang="ko-KR" err="1" smtClean="0">
                <a:solidFill>
                  <a:srgbClr val="FF0000"/>
                </a:solidFill>
              </a:rPr>
              <a:t>onPause</a:t>
            </a:r>
            <a:r>
              <a:rPr lang="en-US" altLang="ko-KR" smtClean="0">
                <a:solidFill>
                  <a:srgbClr val="FF0000"/>
                </a:solidFill>
              </a:rPr>
              <a:t>   : </a:t>
            </a:r>
            <a:r>
              <a:rPr lang="ko-KR" altLang="en-US" smtClean="0">
                <a:solidFill>
                  <a:srgbClr val="FF0000"/>
                </a:solidFill>
              </a:rPr>
              <a:t>화면에서 사라지기 전에 호출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err="1" smtClean="0">
                <a:solidFill>
                  <a:srgbClr val="FF0000"/>
                </a:solidFill>
              </a:rPr>
              <a:t>앱이</a:t>
            </a:r>
            <a:r>
              <a:rPr lang="ko-KR" altLang="en-US" smtClean="0">
                <a:solidFill>
                  <a:srgbClr val="FF0000"/>
                </a:solidFill>
              </a:rPr>
              <a:t> 갑자기 </a:t>
            </a:r>
            <a:r>
              <a:rPr lang="ko-KR" altLang="en-US" err="1" smtClean="0">
                <a:solidFill>
                  <a:srgbClr val="FF0000"/>
                </a:solidFill>
              </a:rPr>
              <a:t>중지되거</a:t>
            </a:r>
            <a:r>
              <a:rPr lang="ko-KR" altLang="en-US" smtClean="0">
                <a:solidFill>
                  <a:srgbClr val="FF0000"/>
                </a:solidFill>
              </a:rPr>
              <a:t> 다시 화면에 나타날 때 데이터의 저장과 복원을 담당</a:t>
            </a:r>
            <a:endParaRPr lang="en-US" altLang="ko-KR" smtClean="0">
              <a:solidFill>
                <a:srgbClr val="FF0000"/>
              </a:solidFill>
            </a:endParaRPr>
          </a:p>
          <a:p>
            <a:r>
              <a:rPr lang="en-US" altLang="ko-KR" smtClean="0">
                <a:solidFill>
                  <a:srgbClr val="FF0000"/>
                </a:solidFill>
              </a:rPr>
              <a:t>=&gt;</a:t>
            </a:r>
            <a:r>
              <a:rPr lang="en-US" altLang="ko-KR" err="1" smtClean="0">
                <a:solidFill>
                  <a:srgbClr val="FF0000"/>
                </a:solidFill>
              </a:rPr>
              <a:t>SharedPreferences</a:t>
            </a:r>
            <a:r>
              <a:rPr lang="en-US" altLang="ko-KR" smtClean="0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사용 </a:t>
            </a:r>
            <a:r>
              <a:rPr lang="en-US" altLang="ko-KR" smtClean="0">
                <a:solidFill>
                  <a:srgbClr val="FF0000"/>
                </a:solidFill>
              </a:rPr>
              <a:t>: </a:t>
            </a:r>
            <a:r>
              <a:rPr lang="ko-KR" altLang="en-US" err="1" smtClean="0">
                <a:solidFill>
                  <a:srgbClr val="FF0000"/>
                </a:solidFill>
              </a:rPr>
              <a:t>앱</a:t>
            </a:r>
            <a:r>
              <a:rPr lang="ko-KR" altLang="en-US" smtClean="0">
                <a:solidFill>
                  <a:srgbClr val="FF0000"/>
                </a:solidFill>
              </a:rPr>
              <a:t> 내부에 파일을 하나 </a:t>
            </a:r>
            <a:r>
              <a:rPr lang="ko-KR" altLang="en-US" err="1" smtClean="0">
                <a:solidFill>
                  <a:srgbClr val="FF0000"/>
                </a:solidFill>
              </a:rPr>
              <a:t>만듬</a:t>
            </a:r>
            <a:r>
              <a:rPr lang="en-US" altLang="ko-KR" smtClean="0">
                <a:solidFill>
                  <a:srgbClr val="FF0000"/>
                </a:solidFill>
              </a:rPr>
              <a:t>. </a:t>
            </a:r>
            <a:r>
              <a:rPr lang="ko-KR" altLang="en-US" smtClean="0">
                <a:solidFill>
                  <a:srgbClr val="FF0000"/>
                </a:solidFill>
              </a:rPr>
              <a:t>저장</a:t>
            </a:r>
            <a:r>
              <a:rPr lang="en-US" altLang="ko-KR" smtClean="0">
                <a:solidFill>
                  <a:srgbClr val="FF0000"/>
                </a:solidFill>
              </a:rPr>
              <a:t>,</a:t>
            </a:r>
            <a:r>
              <a:rPr lang="ko-KR" altLang="en-US" smtClean="0">
                <a:solidFill>
                  <a:srgbClr val="FF0000"/>
                </a:solidFill>
              </a:rPr>
              <a:t>복원 </a:t>
            </a:r>
            <a:r>
              <a:rPr lang="ko-KR" altLang="en-US" err="1" smtClean="0">
                <a:solidFill>
                  <a:srgbClr val="FF0000"/>
                </a:solidFill>
              </a:rPr>
              <a:t>메소드사용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9164" y="702636"/>
            <a:ext cx="5736307" cy="61107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" name="제목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</a:t>
            </a:r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액티비티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 코드 만들기</a:t>
            </a:r>
          </a:p>
        </p:txBody>
      </p:sp>
    </p:spTree>
  </p:cSld>
  <p:clrMapOvr>
    <a:masterClrMapping/>
  </p:clrMapOvr>
  <p:transition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1846659" cy="369332"/>
          </a:xfrm>
        </p:spPr>
        <p:txBody>
          <a:bodyPr/>
          <a:lstStyle/>
          <a:p>
            <a:r>
              <a:rPr lang="ko-KR" altLang="en-US" err="1" smtClean="0"/>
              <a:t>메뉴엑티비티</a:t>
            </a:r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964" y="2564904"/>
            <a:ext cx="2446243" cy="40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3260" y="2636912"/>
            <a:ext cx="5581650" cy="39814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0972" y="1052736"/>
            <a:ext cx="4322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메뉴 </a:t>
            </a:r>
            <a:r>
              <a:rPr lang="ko-KR" altLang="en-US" err="1" smtClean="0"/>
              <a:t>액티비티를</a:t>
            </a:r>
            <a:r>
              <a:rPr lang="ko-KR" altLang="en-US" smtClean="0"/>
              <a:t> 실행했을 경우 </a:t>
            </a:r>
            <a:r>
              <a:rPr lang="en-US" altLang="ko-KR" smtClean="0"/>
              <a:t>destroy() </a:t>
            </a:r>
            <a:r>
              <a:rPr lang="ko-KR" altLang="en-US" smtClean="0"/>
              <a:t>호출 안됨</a:t>
            </a:r>
            <a:r>
              <a:rPr lang="en-US" altLang="ko-KR" smtClean="0"/>
              <a:t>.</a:t>
            </a:r>
            <a:endParaRPr lang="ko-KR" alt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3260" y="1483026"/>
            <a:ext cx="7303740" cy="95844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527876" y="1124744"/>
            <a:ext cx="1530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MainActivity.java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99884" y="2780928"/>
            <a:ext cx="15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MenuActivity.java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36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569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4988" y="928688"/>
            <a:ext cx="9145587" cy="538003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646464"/>
                </a:solidFill>
              </a:rPr>
              <a:t>@Override</a:t>
            </a:r>
            <a:endParaRPr lang="en-US" altLang="ko-KR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protected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7F0055"/>
                </a:solidFill>
              </a:rPr>
              <a:t>void</a:t>
            </a:r>
            <a:r>
              <a:rPr lang="en-US" altLang="ko-KR">
                <a:solidFill>
                  <a:srgbClr val="000000"/>
                </a:solidFill>
              </a:rPr>
              <a:t> onDestroy() {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super</a:t>
            </a:r>
            <a:r>
              <a:rPr lang="en-US" altLang="ko-KR">
                <a:solidFill>
                  <a:srgbClr val="000000"/>
                </a:solidFill>
              </a:rPr>
              <a:t>.onDestroy();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Toast.</a:t>
            </a:r>
            <a:r>
              <a:rPr lang="en-US" altLang="ko-KR" i="1">
                <a:solidFill>
                  <a:srgbClr val="000000"/>
                </a:solidFill>
              </a:rPr>
              <a:t>makeText</a:t>
            </a:r>
            <a:r>
              <a:rPr lang="en-US" altLang="ko-KR">
                <a:solidFill>
                  <a:srgbClr val="000000"/>
                </a:solidFill>
              </a:rPr>
              <a:t>(getBaseContext(), </a:t>
            </a:r>
            <a:r>
              <a:rPr lang="en-US" altLang="ko-KR">
                <a:solidFill>
                  <a:srgbClr val="2A00FF"/>
                </a:solidFill>
              </a:rPr>
              <a:t>"onDestroy ..."</a:t>
            </a:r>
            <a:r>
              <a:rPr lang="en-US" altLang="ko-KR">
                <a:solidFill>
                  <a:srgbClr val="000000"/>
                </a:solidFill>
              </a:rPr>
              <a:t>, Toast.</a:t>
            </a:r>
            <a:r>
              <a:rPr lang="en-US" altLang="ko-KR" i="1">
                <a:solidFill>
                  <a:srgbClr val="0000C0"/>
                </a:solidFill>
              </a:rPr>
              <a:t>LENGTH_LONG</a:t>
            </a:r>
            <a:r>
              <a:rPr lang="en-US" altLang="ko-KR">
                <a:solidFill>
                  <a:srgbClr val="000000"/>
                </a:solidFill>
              </a:rPr>
              <a:t>).show();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646464"/>
                </a:solidFill>
              </a:rPr>
              <a:t>@Override</a:t>
            </a:r>
            <a:endParaRPr lang="en-US" altLang="ko-KR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protected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7F0055"/>
                </a:solidFill>
              </a:rPr>
              <a:t>void</a:t>
            </a:r>
            <a:r>
              <a:rPr lang="en-US" altLang="ko-KR">
                <a:solidFill>
                  <a:srgbClr val="000000"/>
                </a:solidFill>
              </a:rPr>
              <a:t> onPause() {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super</a:t>
            </a:r>
            <a:r>
              <a:rPr lang="en-US" altLang="ko-KR">
                <a:solidFill>
                  <a:srgbClr val="000000"/>
                </a:solidFill>
              </a:rPr>
              <a:t>.onPause();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saveCurrentState(); 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Toast.</a:t>
            </a:r>
            <a:r>
              <a:rPr lang="en-US" altLang="ko-KR" i="1">
                <a:solidFill>
                  <a:srgbClr val="000000"/>
                </a:solidFill>
              </a:rPr>
              <a:t>makeText</a:t>
            </a:r>
            <a:r>
              <a:rPr lang="en-US" altLang="ko-KR">
                <a:solidFill>
                  <a:srgbClr val="000000"/>
                </a:solidFill>
              </a:rPr>
              <a:t>(getBaseContext(), </a:t>
            </a:r>
            <a:r>
              <a:rPr lang="en-US" altLang="ko-KR">
                <a:solidFill>
                  <a:srgbClr val="2A00FF"/>
                </a:solidFill>
              </a:rPr>
              <a:t>"onPause ..."</a:t>
            </a:r>
            <a:r>
              <a:rPr lang="en-US" altLang="ko-KR">
                <a:solidFill>
                  <a:srgbClr val="000000"/>
                </a:solidFill>
              </a:rPr>
              <a:t>, Toast.</a:t>
            </a:r>
            <a:r>
              <a:rPr lang="en-US" altLang="ko-KR" i="1">
                <a:solidFill>
                  <a:srgbClr val="0000C0"/>
                </a:solidFill>
              </a:rPr>
              <a:t>LENGTH_LONG</a:t>
            </a:r>
            <a:r>
              <a:rPr lang="en-US" altLang="ko-KR">
                <a:solidFill>
                  <a:srgbClr val="000000"/>
                </a:solidFill>
              </a:rPr>
              <a:t>).show();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646464"/>
                </a:solidFill>
              </a:rPr>
              <a:t>@Override</a:t>
            </a:r>
            <a:endParaRPr lang="en-US" altLang="ko-KR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protected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7F0055"/>
                </a:solidFill>
              </a:rPr>
              <a:t>void</a:t>
            </a:r>
            <a:r>
              <a:rPr lang="en-US" altLang="ko-KR">
                <a:solidFill>
                  <a:srgbClr val="000000"/>
                </a:solidFill>
              </a:rPr>
              <a:t> onRestart() {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super</a:t>
            </a:r>
            <a:r>
              <a:rPr lang="en-US" altLang="ko-KR">
                <a:solidFill>
                  <a:srgbClr val="000000"/>
                </a:solidFill>
              </a:rPr>
              <a:t>.onRestart();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Toast.</a:t>
            </a:r>
            <a:r>
              <a:rPr lang="en-US" altLang="ko-KR" i="1">
                <a:solidFill>
                  <a:srgbClr val="000000"/>
                </a:solidFill>
              </a:rPr>
              <a:t>makeText</a:t>
            </a:r>
            <a:r>
              <a:rPr lang="en-US" altLang="ko-KR">
                <a:solidFill>
                  <a:srgbClr val="000000"/>
                </a:solidFill>
              </a:rPr>
              <a:t>(getBaseContext(), </a:t>
            </a:r>
            <a:r>
              <a:rPr lang="en-US" altLang="ko-KR">
                <a:solidFill>
                  <a:srgbClr val="2A00FF"/>
                </a:solidFill>
              </a:rPr>
              <a:t>"onRestart ..."</a:t>
            </a:r>
            <a:r>
              <a:rPr lang="en-US" altLang="ko-KR">
                <a:solidFill>
                  <a:srgbClr val="000000"/>
                </a:solidFill>
              </a:rPr>
              <a:t>, Toast.</a:t>
            </a:r>
            <a:r>
              <a:rPr lang="en-US" altLang="ko-KR" i="1">
                <a:solidFill>
                  <a:srgbClr val="0000C0"/>
                </a:solidFill>
              </a:rPr>
              <a:t>LENGTH_LONG</a:t>
            </a:r>
            <a:r>
              <a:rPr lang="en-US" altLang="ko-KR">
                <a:solidFill>
                  <a:srgbClr val="000000"/>
                </a:solidFill>
              </a:rPr>
              <a:t>).show();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67650" y="6127750"/>
            <a:ext cx="1511300" cy="3063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346" name="TextBox 14"/>
          <p:cNvSpPr txBox="1">
            <a:spLocks noChangeArrowheads="1"/>
          </p:cNvSpPr>
          <p:nvPr/>
        </p:nvSpPr>
        <p:spPr bwMode="auto">
          <a:xfrm>
            <a:off x="3143250" y="3513138"/>
            <a:ext cx="2071688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현재 상태 </a:t>
            </a:r>
            <a:r>
              <a:rPr lang="ko-KR" altLang="en-US" sz="1200" b="1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  <a:endParaRPr lang="ko-KR" altLang="en-US" sz="1200" b="1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연결선 22"/>
          <p:cNvCxnSpPr>
            <a:stCxn id="24" idx="2"/>
          </p:cNvCxnSpPr>
          <p:nvPr/>
        </p:nvCxnSpPr>
        <p:spPr>
          <a:xfrm rot="10800000" flipV="1">
            <a:off x="2428875" y="3644900"/>
            <a:ext cx="569913" cy="82550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2998788" y="3500438"/>
            <a:ext cx="288925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349" name="제목 16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</a:t>
            </a:r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액티비티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 코드 만들기</a:t>
            </a:r>
          </a:p>
        </p:txBody>
      </p:sp>
      <p:sp>
        <p:nvSpPr>
          <p:cNvPr id="142350" name="TextBox 17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액티비티의 수명주기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36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569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4988" y="928688"/>
            <a:ext cx="9145587" cy="538003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646464"/>
                </a:solidFill>
              </a:rPr>
              <a:t>@Override</a:t>
            </a:r>
            <a:endParaRPr lang="en-US" altLang="ko-KR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protected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7F0055"/>
                </a:solidFill>
              </a:rPr>
              <a:t>void</a:t>
            </a:r>
            <a:r>
              <a:rPr lang="en-US" altLang="ko-KR">
                <a:solidFill>
                  <a:srgbClr val="000000"/>
                </a:solidFill>
              </a:rPr>
              <a:t> onResume() {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super</a:t>
            </a:r>
            <a:r>
              <a:rPr lang="en-US" altLang="ko-KR">
                <a:solidFill>
                  <a:srgbClr val="000000"/>
                </a:solidFill>
              </a:rPr>
              <a:t>.onResume();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restoreFromSavedState(); 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Toast.</a:t>
            </a:r>
            <a:r>
              <a:rPr lang="en-US" altLang="ko-KR" i="1">
                <a:solidFill>
                  <a:srgbClr val="000000"/>
                </a:solidFill>
              </a:rPr>
              <a:t>makeText</a:t>
            </a:r>
            <a:r>
              <a:rPr lang="en-US" altLang="ko-KR">
                <a:solidFill>
                  <a:srgbClr val="000000"/>
                </a:solidFill>
              </a:rPr>
              <a:t>(getBaseContext(), </a:t>
            </a:r>
            <a:r>
              <a:rPr lang="en-US" altLang="ko-KR">
                <a:solidFill>
                  <a:srgbClr val="2A00FF"/>
                </a:solidFill>
              </a:rPr>
              <a:t>"onResume..."</a:t>
            </a:r>
            <a:r>
              <a:rPr lang="en-US" altLang="ko-KR">
                <a:solidFill>
                  <a:srgbClr val="000000"/>
                </a:solidFill>
              </a:rPr>
              <a:t>, Toast.</a:t>
            </a:r>
            <a:r>
              <a:rPr lang="en-US" altLang="ko-KR" i="1">
                <a:solidFill>
                  <a:srgbClr val="0000C0"/>
                </a:solidFill>
              </a:rPr>
              <a:t>LENGTH_LONG</a:t>
            </a:r>
            <a:r>
              <a:rPr lang="en-US" altLang="ko-KR">
                <a:solidFill>
                  <a:srgbClr val="000000"/>
                </a:solidFill>
              </a:rPr>
              <a:t>).show();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646464"/>
                </a:solidFill>
              </a:rPr>
              <a:t>@Override</a:t>
            </a:r>
            <a:endParaRPr lang="en-US" altLang="ko-KR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protected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7F0055"/>
                </a:solidFill>
              </a:rPr>
              <a:t>void</a:t>
            </a:r>
            <a:r>
              <a:rPr lang="en-US" altLang="ko-KR">
                <a:solidFill>
                  <a:srgbClr val="000000"/>
                </a:solidFill>
              </a:rPr>
              <a:t> onStart() {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super</a:t>
            </a:r>
            <a:r>
              <a:rPr lang="en-US" altLang="ko-KR">
                <a:solidFill>
                  <a:srgbClr val="000000"/>
                </a:solidFill>
              </a:rPr>
              <a:t>.onStart();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Toast.</a:t>
            </a:r>
            <a:r>
              <a:rPr lang="en-US" altLang="ko-KR" i="1">
                <a:solidFill>
                  <a:srgbClr val="000000"/>
                </a:solidFill>
              </a:rPr>
              <a:t>makeText</a:t>
            </a:r>
            <a:r>
              <a:rPr lang="en-US" altLang="ko-KR">
                <a:solidFill>
                  <a:srgbClr val="000000"/>
                </a:solidFill>
              </a:rPr>
              <a:t>(getBaseContext(), </a:t>
            </a:r>
            <a:r>
              <a:rPr lang="en-US" altLang="ko-KR">
                <a:solidFill>
                  <a:srgbClr val="2A00FF"/>
                </a:solidFill>
              </a:rPr>
              <a:t>"onStart ..."</a:t>
            </a:r>
            <a:r>
              <a:rPr lang="en-US" altLang="ko-KR">
                <a:solidFill>
                  <a:srgbClr val="000000"/>
                </a:solidFill>
              </a:rPr>
              <a:t>, Toast.</a:t>
            </a:r>
            <a:r>
              <a:rPr lang="en-US" altLang="ko-KR" i="1">
                <a:solidFill>
                  <a:srgbClr val="0000C0"/>
                </a:solidFill>
              </a:rPr>
              <a:t>LENGTH_LONG</a:t>
            </a:r>
            <a:r>
              <a:rPr lang="en-US" altLang="ko-KR">
                <a:solidFill>
                  <a:srgbClr val="000000"/>
                </a:solidFill>
              </a:rPr>
              <a:t>).show();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646464"/>
                </a:solidFill>
              </a:rPr>
              <a:t>@Override</a:t>
            </a:r>
            <a:endParaRPr lang="en-US" altLang="ko-KR">
              <a:solidFill>
                <a:srgbClr val="000000"/>
              </a:solidFill>
            </a:endParaRP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protected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7F0055"/>
                </a:solidFill>
              </a:rPr>
              <a:t>void</a:t>
            </a:r>
            <a:r>
              <a:rPr lang="en-US" altLang="ko-KR">
                <a:solidFill>
                  <a:srgbClr val="000000"/>
                </a:solidFill>
              </a:rPr>
              <a:t> onStop() {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super</a:t>
            </a:r>
            <a:r>
              <a:rPr lang="en-US" altLang="ko-KR">
                <a:solidFill>
                  <a:srgbClr val="000000"/>
                </a:solidFill>
              </a:rPr>
              <a:t>.onStop();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Toast.</a:t>
            </a:r>
            <a:r>
              <a:rPr lang="en-US" altLang="ko-KR" i="1">
                <a:solidFill>
                  <a:srgbClr val="000000"/>
                </a:solidFill>
              </a:rPr>
              <a:t>makeText</a:t>
            </a:r>
            <a:r>
              <a:rPr lang="en-US" altLang="ko-KR">
                <a:solidFill>
                  <a:srgbClr val="000000"/>
                </a:solidFill>
              </a:rPr>
              <a:t>(getBaseContext(), </a:t>
            </a:r>
            <a:r>
              <a:rPr lang="en-US" altLang="ko-KR">
                <a:solidFill>
                  <a:srgbClr val="2A00FF"/>
                </a:solidFill>
              </a:rPr>
              <a:t>"onStop ..."</a:t>
            </a:r>
            <a:r>
              <a:rPr lang="en-US" altLang="ko-KR">
                <a:solidFill>
                  <a:srgbClr val="000000"/>
                </a:solidFill>
              </a:rPr>
              <a:t>, Toast.</a:t>
            </a:r>
            <a:r>
              <a:rPr lang="en-US" altLang="ko-KR" i="1">
                <a:solidFill>
                  <a:srgbClr val="0000C0"/>
                </a:solidFill>
              </a:rPr>
              <a:t>LENGTH_LONG</a:t>
            </a:r>
            <a:r>
              <a:rPr lang="en-US" altLang="ko-KR">
                <a:solidFill>
                  <a:srgbClr val="000000"/>
                </a:solidFill>
              </a:rPr>
              <a:t>).show();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4000" y="6138863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394" name="TextBox 14"/>
          <p:cNvSpPr txBox="1">
            <a:spLocks noChangeArrowheads="1"/>
          </p:cNvSpPr>
          <p:nvPr/>
        </p:nvSpPr>
        <p:spPr bwMode="auto">
          <a:xfrm>
            <a:off x="3714750" y="2071688"/>
            <a:ext cx="2071688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현재 상태 복원</a:t>
            </a:r>
          </a:p>
        </p:txBody>
      </p:sp>
      <p:cxnSp>
        <p:nvCxnSpPr>
          <p:cNvPr id="19" name="직선 연결선 18"/>
          <p:cNvCxnSpPr>
            <a:stCxn id="20" idx="2"/>
          </p:cNvCxnSpPr>
          <p:nvPr/>
        </p:nvCxnSpPr>
        <p:spPr>
          <a:xfrm rot="10800000" flipV="1">
            <a:off x="2928938" y="2201863"/>
            <a:ext cx="641350" cy="155575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570288" y="2058988"/>
            <a:ext cx="288925" cy="287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397" name="제목 14"/>
          <p:cNvSpPr>
            <a:spLocks noGrp="1"/>
          </p:cNvSpPr>
          <p:nvPr>
            <p:ph type="title"/>
          </p:nvPr>
        </p:nvSpPr>
        <p:spPr>
          <a:xfrm>
            <a:off x="828675" y="201613"/>
            <a:ext cx="432117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액티비티 코드 만들기 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계속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mtClean="0"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398" name="TextBox 15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액티비티의 수명주기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36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569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4988" y="928688"/>
            <a:ext cx="9145587" cy="538003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protected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7F0055"/>
                </a:solidFill>
              </a:rPr>
              <a:t>void</a:t>
            </a:r>
            <a:r>
              <a:rPr lang="en-US" altLang="ko-KR">
                <a:solidFill>
                  <a:srgbClr val="000000"/>
                </a:solidFill>
              </a:rPr>
              <a:t> restoreFromSavedState() {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SharedPreferences myPrefs = getSharedPreferences(</a:t>
            </a:r>
            <a:r>
              <a:rPr lang="en-US" altLang="ko-KR" i="1">
                <a:solidFill>
                  <a:srgbClr val="0000C0"/>
                </a:solidFill>
              </a:rPr>
              <a:t>PREF_ID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en-US" altLang="ko-KR" i="1">
                <a:solidFill>
                  <a:srgbClr val="0000C0"/>
                </a:solidFill>
              </a:rPr>
              <a:t>actMode</a:t>
            </a:r>
            <a:r>
              <a:rPr lang="en-US" altLang="ko-KR">
                <a:solidFill>
                  <a:srgbClr val="000000"/>
                </a:solidFill>
              </a:rPr>
              <a:t>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if</a:t>
            </a:r>
            <a:r>
              <a:rPr lang="en-US" altLang="ko-KR">
                <a:solidFill>
                  <a:srgbClr val="000000"/>
                </a:solidFill>
              </a:rPr>
              <a:t> ((myPrefs != </a:t>
            </a:r>
            <a:r>
              <a:rPr lang="en-US" altLang="ko-KR" b="1">
                <a:solidFill>
                  <a:srgbClr val="7F0055"/>
                </a:solidFill>
              </a:rPr>
              <a:t>null</a:t>
            </a:r>
            <a:r>
              <a:rPr lang="en-US" altLang="ko-KR">
                <a:solidFill>
                  <a:srgbClr val="000000"/>
                </a:solidFill>
              </a:rPr>
              <a:t>) &amp;&amp; (myPrefs.contains(</a:t>
            </a:r>
            <a:r>
              <a:rPr lang="en-US" altLang="ko-KR">
                <a:solidFill>
                  <a:srgbClr val="2A00FF"/>
                </a:solidFill>
              </a:rPr>
              <a:t>"txtMsg"</a:t>
            </a:r>
            <a:r>
              <a:rPr lang="en-US" altLang="ko-KR">
                <a:solidFill>
                  <a:srgbClr val="000000"/>
                </a:solidFill>
              </a:rPr>
              <a:t>)) ){</a:t>
            </a:r>
          </a:p>
          <a:p>
            <a:pPr indent="1730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String </a:t>
            </a:r>
            <a:r>
              <a:rPr lang="en-US" altLang="ko-KR">
                <a:solidFill>
                  <a:schemeClr val="tx1"/>
                </a:solidFill>
              </a:rPr>
              <a:t>myData</a:t>
            </a:r>
            <a:r>
              <a:rPr lang="en-US" altLang="ko-KR">
                <a:solidFill>
                  <a:srgbClr val="000000"/>
                </a:solidFill>
              </a:rPr>
              <a:t> = myPrefs.getString(</a:t>
            </a:r>
            <a:r>
              <a:rPr lang="en-US" altLang="ko-KR">
                <a:solidFill>
                  <a:srgbClr val="2A00FF"/>
                </a:solidFill>
              </a:rPr>
              <a:t>"txtMsg"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en-US" altLang="ko-KR">
                <a:solidFill>
                  <a:srgbClr val="2A00FF"/>
                </a:solidFill>
              </a:rPr>
              <a:t>""</a:t>
            </a:r>
            <a:r>
              <a:rPr lang="en-US" altLang="ko-KR">
                <a:solidFill>
                  <a:srgbClr val="000000"/>
                </a:solidFill>
              </a:rPr>
              <a:t>);</a:t>
            </a:r>
          </a:p>
          <a:p>
            <a:pPr indent="1730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C0"/>
                </a:solidFill>
              </a:rPr>
              <a:t>txtMsg</a:t>
            </a:r>
            <a:r>
              <a:rPr lang="en-US" altLang="ko-KR">
                <a:solidFill>
                  <a:srgbClr val="000000"/>
                </a:solidFill>
              </a:rPr>
              <a:t>.setText(m</a:t>
            </a:r>
            <a:r>
              <a:rPr lang="en-US" altLang="ko-KR">
                <a:solidFill>
                  <a:schemeClr val="tx1"/>
                </a:solidFill>
              </a:rPr>
              <a:t>yData</a:t>
            </a:r>
            <a:r>
              <a:rPr lang="en-US" altLang="ko-KR">
                <a:solidFill>
                  <a:srgbClr val="000000"/>
                </a:solidFill>
              </a:rPr>
              <a:t>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>
                <a:solidFill>
                  <a:srgbClr val="7F0055"/>
                </a:solidFill>
              </a:rPr>
              <a:t>protected</a:t>
            </a:r>
            <a:r>
              <a:rPr lang="en-US" altLang="ko-KR">
                <a:solidFill>
                  <a:srgbClr val="000000"/>
                </a:solidFill>
              </a:rPr>
              <a:t> </a:t>
            </a:r>
            <a:r>
              <a:rPr lang="en-US" altLang="ko-KR" b="1">
                <a:solidFill>
                  <a:srgbClr val="7F0055"/>
                </a:solidFill>
              </a:rPr>
              <a:t>void</a:t>
            </a:r>
            <a:r>
              <a:rPr lang="en-US" altLang="ko-KR">
                <a:solidFill>
                  <a:srgbClr val="000000"/>
                </a:solidFill>
              </a:rPr>
              <a:t> saveCurrentState() {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SharedPreferences myPrefs = getSharedPreferences(</a:t>
            </a:r>
            <a:r>
              <a:rPr lang="en-US" altLang="ko-KR" i="1">
                <a:solidFill>
                  <a:srgbClr val="0000C0"/>
                </a:solidFill>
              </a:rPr>
              <a:t>PREF_ID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en-US" altLang="ko-KR" i="1">
                <a:solidFill>
                  <a:srgbClr val="0000C0"/>
                </a:solidFill>
              </a:rPr>
              <a:t>actMode</a:t>
            </a:r>
            <a:r>
              <a:rPr lang="en-US" altLang="ko-KR">
                <a:solidFill>
                  <a:srgbClr val="000000"/>
                </a:solidFill>
              </a:rPr>
              <a:t>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SharedPreferences.Editor myEditor = myPrefs.edit();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myEditor.putString( </a:t>
            </a:r>
            <a:r>
              <a:rPr lang="en-US" altLang="ko-KR">
                <a:solidFill>
                  <a:srgbClr val="2A00FF"/>
                </a:solidFill>
              </a:rPr>
              <a:t>"txtMsg"</a:t>
            </a:r>
            <a:r>
              <a:rPr lang="en-US" altLang="ko-KR">
                <a:solidFill>
                  <a:srgbClr val="000000"/>
                </a:solidFill>
              </a:rPr>
              <a:t>, </a:t>
            </a:r>
            <a:r>
              <a:rPr lang="en-US" altLang="ko-KR">
                <a:solidFill>
                  <a:srgbClr val="0000C0"/>
                </a:solidFill>
              </a:rPr>
              <a:t>txtMsg</a:t>
            </a:r>
            <a:r>
              <a:rPr lang="en-US" altLang="ko-KR">
                <a:solidFill>
                  <a:srgbClr val="000000"/>
                </a:solidFill>
              </a:rPr>
              <a:t>.getText().toString() );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myEditor.commit();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8125" y="6138863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442" name="TextBox 14"/>
          <p:cNvSpPr txBox="1">
            <a:spLocks noChangeArrowheads="1"/>
          </p:cNvSpPr>
          <p:nvPr/>
        </p:nvSpPr>
        <p:spPr bwMode="auto">
          <a:xfrm>
            <a:off x="7429500" y="4286250"/>
            <a:ext cx="2500313" cy="3079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상태 값을 설정 정보에 저장</a:t>
            </a:r>
          </a:p>
        </p:txBody>
      </p:sp>
      <p:sp>
        <p:nvSpPr>
          <p:cNvPr id="16" name="타원 15"/>
          <p:cNvSpPr/>
          <p:nvPr/>
        </p:nvSpPr>
        <p:spPr>
          <a:xfrm>
            <a:off x="7285038" y="4298950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오른쪽 대괄호 16"/>
          <p:cNvSpPr/>
          <p:nvPr/>
        </p:nvSpPr>
        <p:spPr>
          <a:xfrm>
            <a:off x="6853238" y="3571875"/>
            <a:ext cx="288925" cy="1785938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445" name="TextBox 17"/>
          <p:cNvSpPr txBox="1">
            <a:spLocks noChangeArrowheads="1"/>
          </p:cNvSpPr>
          <p:nvPr/>
        </p:nvSpPr>
        <p:spPr bwMode="auto">
          <a:xfrm>
            <a:off x="7358063" y="2286000"/>
            <a:ext cx="2714625" cy="5238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설정 정보에 저장한 상태 값을 읽어 와서 복원</a:t>
            </a:r>
          </a:p>
        </p:txBody>
      </p:sp>
      <p:sp>
        <p:nvSpPr>
          <p:cNvPr id="19" name="타원 18"/>
          <p:cNvSpPr/>
          <p:nvPr/>
        </p:nvSpPr>
        <p:spPr>
          <a:xfrm>
            <a:off x="7213600" y="2298700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오른쪽 대괄호 19"/>
          <p:cNvSpPr/>
          <p:nvPr/>
        </p:nvSpPr>
        <p:spPr>
          <a:xfrm>
            <a:off x="6781800" y="1571625"/>
            <a:ext cx="288925" cy="1571625"/>
          </a:xfrm>
          <a:prstGeom prst="rightBracket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448" name="제목 17"/>
          <p:cNvSpPr>
            <a:spLocks noGrp="1"/>
          </p:cNvSpPr>
          <p:nvPr>
            <p:ph type="title"/>
          </p:nvPr>
        </p:nvSpPr>
        <p:spPr>
          <a:xfrm>
            <a:off x="828675" y="201613"/>
            <a:ext cx="432117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액티비티 코드 만들기 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계속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mtClean="0"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449" name="TextBox 20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액티비티의 수명주기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956" y="692696"/>
            <a:ext cx="5692305" cy="61653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제목 16"/>
          <p:cNvSpPr>
            <a:spLocks noGrp="1"/>
          </p:cNvSpPr>
          <p:nvPr>
            <p:ph type="title"/>
          </p:nvPr>
        </p:nvSpPr>
        <p:spPr>
          <a:xfrm>
            <a:off x="390972" y="201613"/>
            <a:ext cx="7941277" cy="369332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</a:t>
            </a:r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액티비티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 코드 만들기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저장과 복원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)-</a:t>
            </a:r>
            <a:r>
              <a:rPr lang="en-US" altLang="ko-KR" err="1" smtClean="0">
                <a:effectLst/>
                <a:latin typeface="나눔고딕" pitchFamily="50" charset="-127"/>
                <a:ea typeface="나눔고딕" pitchFamily="50" charset="-127"/>
              </a:rPr>
              <a:t>SharedPreferences</a:t>
            </a:r>
            <a:endParaRPr lang="ko-KR" altLang="en-US" smtClean="0"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2047156" y="6453336"/>
            <a:ext cx="2071688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현재 상태 </a:t>
            </a:r>
            <a:r>
              <a:rPr lang="ko-KR" altLang="en-US" sz="1200" b="1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  <a:endParaRPr lang="ko-KR" altLang="en-US" sz="1200" b="1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32" y="764704"/>
            <a:ext cx="7529573" cy="60932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" name="제목 16"/>
          <p:cNvSpPr>
            <a:spLocks noGrp="1"/>
          </p:cNvSpPr>
          <p:nvPr>
            <p:ph type="title"/>
          </p:nvPr>
        </p:nvSpPr>
        <p:spPr>
          <a:xfrm>
            <a:off x="828675" y="201613"/>
            <a:ext cx="5963171" cy="369332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</a:t>
            </a:r>
            <a:r>
              <a:rPr lang="ko-KR" altLang="en-US" err="1" smtClean="0">
                <a:effectLst/>
                <a:latin typeface="나눔고딕" pitchFamily="50" charset="-127"/>
                <a:ea typeface="나눔고딕" pitchFamily="50" charset="-127"/>
              </a:rPr>
              <a:t>액티비티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 코드 만들기 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저장과 복원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계속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mtClean="0"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2551212" y="1556792"/>
            <a:ext cx="2071688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저장된 </a:t>
            </a: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상태 복원</a:t>
            </a:r>
          </a:p>
        </p:txBody>
      </p:sp>
      <p:sp>
        <p:nvSpPr>
          <p:cNvPr id="6" name="TextBox 17"/>
          <p:cNvSpPr txBox="1">
            <a:spLocks noChangeArrowheads="1"/>
          </p:cNvSpPr>
          <p:nvPr/>
        </p:nvSpPr>
        <p:spPr bwMode="auto">
          <a:xfrm>
            <a:off x="3631332" y="2204864"/>
            <a:ext cx="4176464" cy="307777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설정 정보에 저장한 상태 값을 읽어 와서 복원</a:t>
            </a:r>
          </a:p>
        </p:txBody>
      </p:sp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3415308" y="3861048"/>
            <a:ext cx="2500313" cy="30797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상태 값을 설정 정보에 저장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60504" y="4015035"/>
            <a:ext cx="29115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pref</a:t>
            </a:r>
            <a:r>
              <a:rPr lang="ko-KR" altLang="en-US" dirty="0" smtClean="0"/>
              <a:t>를 얻는다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en-US" altLang="ko-KR" dirty="0" err="1" smtClean="0"/>
              <a:t>SharedPreferences.Editor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인스턴스를 받아온다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저장할 데이터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nameInput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이라는 파일에 저장한다</a:t>
            </a:r>
            <a:endParaRPr lang="ko-KR" altLang="en-US" dirty="0"/>
          </a:p>
        </p:txBody>
      </p:sp>
    </p:spTree>
  </p:cSld>
  <p:clrMapOvr>
    <a:masterClrMapping/>
  </p:clrMapOvr>
  <p:transition>
    <p:dissolv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365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5697" name="Rectangle 1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7747" name="Rectangle 3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489" name="제목 13"/>
          <p:cNvSpPr>
            <a:spLocks noGrp="1"/>
          </p:cNvSpPr>
          <p:nvPr>
            <p:ph type="title"/>
          </p:nvPr>
        </p:nvSpPr>
        <p:spPr>
          <a:xfrm>
            <a:off x="828675" y="201613"/>
            <a:ext cx="3722688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수명주기 확인하기 실행 화면</a:t>
            </a:r>
          </a:p>
        </p:txBody>
      </p:sp>
      <p:sp>
        <p:nvSpPr>
          <p:cNvPr id="148490" name="TextBox 14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액티비티의 수명주기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8900" t="5286" r="8777" b="4534"/>
          <a:stretch>
            <a:fillRect/>
          </a:stretch>
        </p:blipFill>
        <p:spPr bwMode="auto">
          <a:xfrm>
            <a:off x="3559324" y="1196752"/>
            <a:ext cx="2664296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레이아웃 안에 레이아웃 포함시키기</a:t>
            </a:r>
          </a:p>
        </p:txBody>
      </p:sp>
      <p:sp>
        <p:nvSpPr>
          <p:cNvPr id="58371" name="TextBox 1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lnSpc>
                <a:spcPct val="150000"/>
              </a:lnSpc>
            </a:pPr>
            <a:r>
              <a:rPr kumimoji="0" lang="en-US" altLang="ko-KR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kumimoji="0" lang="ko-KR" altLang="en-US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뷰와 뷰의 크기속성 이해하기</a:t>
            </a:r>
            <a:endParaRPr kumimoji="0" lang="en-US" altLang="ko-KR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Rectangle 15"/>
          <p:cNvSpPr>
            <a:spLocks noChangeArrowheads="1"/>
          </p:cNvSpPr>
          <p:nvPr/>
        </p:nvSpPr>
        <p:spPr bwMode="auto">
          <a:xfrm>
            <a:off x="0" y="73025"/>
            <a:ext cx="182563" cy="311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8373" name="_x43383248" descr="P02_S001_0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5213" y="2205038"/>
            <a:ext cx="5037137" cy="389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4" name="내용 개체 틀 2"/>
          <p:cNvSpPr txBox="1">
            <a:spLocks/>
          </p:cNvSpPr>
          <p:nvPr/>
        </p:nvSpPr>
        <p:spPr bwMode="auto">
          <a:xfrm>
            <a:off x="463550" y="1125538"/>
            <a:ext cx="78581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latinLnBrk="1">
              <a:lnSpc>
                <a:spcPct val="120000"/>
              </a:lnSpc>
              <a:spcAft>
                <a:spcPct val="25000"/>
              </a:spcAft>
              <a:buFont typeface="Arial" charset="0"/>
              <a:buChar char="•"/>
            </a:pPr>
            <a:r>
              <a:rPr kumimoji="0" lang="ko-KR" altLang="en-US" sz="1800" b="1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레이아웃도 뷰이기 때문에 레이아웃 안에 레이아웃을 포함시킬 수 있음</a:t>
            </a:r>
            <a:endParaRPr kumimoji="0" lang="en-US" altLang="ko-KR" sz="1800" b="1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643038" y="2633168"/>
            <a:ext cx="7715304" cy="1067427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4398FF"/>
              </a:gs>
              <a:gs pos="100000">
                <a:srgbClr val="557DED">
                  <a:gamma/>
                  <a:shade val="46275"/>
                  <a:invGamma/>
                </a:srgbClr>
              </a:gs>
            </a:gsLst>
            <a:lin ang="5400000" scaled="1"/>
          </a:gradFill>
          <a:ln w="28575">
            <a:solidFill>
              <a:srgbClr val="FFFFCC"/>
            </a:solidFill>
            <a:round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  <a:outerShdw sy="50000" kx="-2453608" rotWithShape="0">
              <a:srgbClr val="C0C0C0">
                <a:alpha val="50000"/>
              </a:srgbClr>
            </a:outerShdw>
          </a:effectLst>
        </p:spPr>
        <p:txBody>
          <a:bodyPr wrap="none" lIns="81550" tIns="42408" rIns="81550" bIns="42408" anchor="ctr"/>
          <a:lstStyle/>
          <a:p>
            <a:pPr algn="ctr" defTabSz="779463" eaLnBrk="1" fontAlgn="b" latinLnBrk="1" hangingPunct="1">
              <a:defRPr/>
            </a:pPr>
            <a:r>
              <a:rPr lang="en-US" altLang="ko-KR"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845535" y="2419350"/>
            <a:ext cx="1511883" cy="1512888"/>
          </a:xfrm>
          <a:prstGeom prst="ellipse">
            <a:avLst/>
          </a:prstGeom>
          <a:solidFill>
            <a:srgbClr val="FFFFCC"/>
          </a:solidFill>
          <a:ln w="19050" cap="flat" cmpd="sng" algn="ctr">
            <a:solidFill>
              <a:srgbClr val="FFFFCC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rgbClr val="FFFFCC">
                <a:alpha val="60000"/>
              </a:srgbClr>
            </a:glow>
          </a:effectLst>
        </p:spPr>
        <p:txBody>
          <a:bodyPr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0536" name="그림 13" descr="Image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2451100"/>
            <a:ext cx="1460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7" name="Rectangle 3"/>
          <p:cNvSpPr>
            <a:spLocks noChangeArrowheads="1"/>
          </p:cNvSpPr>
          <p:nvPr/>
        </p:nvSpPr>
        <p:spPr bwMode="auto">
          <a:xfrm>
            <a:off x="1285875" y="2741613"/>
            <a:ext cx="533400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fontAlgn="b" hangingPunct="1">
              <a:spcBef>
                <a:spcPct val="0"/>
              </a:spcBef>
              <a:buFontTx/>
              <a:buNone/>
            </a:pPr>
            <a:r>
              <a:rPr lang="en-US" altLang="ko-KR" sz="4800" i="1" smtClean="0">
                <a:solidFill>
                  <a:srgbClr val="FFFFCC"/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9.</a:t>
            </a:r>
            <a:endParaRPr lang="en-US" altLang="ko-KR" sz="4800" i="1">
              <a:solidFill>
                <a:srgbClr val="FFFFCC"/>
              </a:solidFill>
              <a:latin typeface="나눔고딕" pitchFamily="50" charset="-127"/>
              <a:ea typeface="나눔고딕" pitchFamily="50" charset="-127"/>
              <a:cs typeface="Arial" charset="0"/>
            </a:endParaRPr>
          </a:p>
        </p:txBody>
      </p:sp>
      <p:sp>
        <p:nvSpPr>
          <p:cNvPr id="150538" name="Text Box 6"/>
          <p:cNvSpPr txBox="1">
            <a:spLocks noChangeArrowheads="1"/>
          </p:cNvSpPr>
          <p:nvPr/>
        </p:nvSpPr>
        <p:spPr bwMode="auto">
          <a:xfrm>
            <a:off x="2443163" y="2828925"/>
            <a:ext cx="564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fontAlgn="b" latinLnBrk="1" hangingPunct="1">
              <a:buSzPct val="70000"/>
            </a:pPr>
            <a:r>
              <a:rPr lang="en-US" altLang="ko-KR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200">
                <a:solidFill>
                  <a:srgbClr val="FFFFCC"/>
                </a:solidFill>
                <a:latin typeface="나눔고딕 ExtraBold" pitchFamily="50" charset="-127"/>
                <a:ea typeface="나눔고딕 ExtraBold" pitchFamily="50" charset="-127"/>
              </a:rPr>
              <a:t>서비스</a:t>
            </a:r>
            <a:endParaRPr lang="en-US" altLang="ko-KR" sz="3200">
              <a:solidFill>
                <a:srgbClr val="FFFFCC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643962" y="-234858"/>
            <a:ext cx="2214578" cy="19493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86706" y="-142900"/>
            <a:ext cx="1947066" cy="164307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-142912" y="5272138"/>
            <a:ext cx="2016224" cy="1800200"/>
          </a:xfrm>
          <a:prstGeom prst="ellipse">
            <a:avLst/>
          </a:prstGeom>
          <a:solidFill>
            <a:srgbClr val="CC00FF"/>
          </a:solidFill>
          <a:ln>
            <a:noFill/>
          </a:ln>
          <a:effectLst>
            <a:softEdge rad="6350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548" name="TextBox 31"/>
          <p:cNvSpPr txBox="1">
            <a:spLocks noChangeArrowheads="1"/>
          </p:cNvSpPr>
          <p:nvPr/>
        </p:nvSpPr>
        <p:spPr bwMode="auto">
          <a:xfrm>
            <a:off x="0" y="0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둘째 마당</a:t>
            </a: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 – CH3.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애플리케이션 구성하기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635375" cy="369887"/>
          </a:xfrm>
        </p:spPr>
        <p:txBody>
          <a:bodyPr/>
          <a:lstStyle/>
          <a:p>
            <a:pPr eaLnBrk="1" hangingPunct="1"/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자동으로 재시작되는 서비스</a:t>
            </a:r>
          </a:p>
        </p:txBody>
      </p:sp>
      <p:sp>
        <p:nvSpPr>
          <p:cNvPr id="152579" name="TextBox 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580" name="_x189689528" descr="P02_S003_0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2133600"/>
            <a:ext cx="8410575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81" name="내용 개체 틀 2"/>
          <p:cNvSpPr txBox="1">
            <a:spLocks/>
          </p:cNvSpPr>
          <p:nvPr/>
        </p:nvSpPr>
        <p:spPr bwMode="auto">
          <a:xfrm>
            <a:off x="398463" y="1143000"/>
            <a:ext cx="8416925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서비스는 화면이 없는 상태에서 백그라운드로 실행됨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서비스는 프로세스가 종료되어도 시스템에서 자동으로 재시작함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_x79118784" descr="P02_0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981075"/>
            <a:ext cx="5600700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1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4392613" cy="369887"/>
          </a:xfrm>
        </p:spPr>
        <p:txBody>
          <a:bodyPr/>
          <a:lstStyle/>
          <a:p>
            <a:pPr eaLnBrk="1" hangingPunct="1"/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서비스를 시작</a:t>
            </a:r>
            <a:r>
              <a:rPr lang="en-US" altLang="ko-KR" smtClean="0">
                <a:effectLst/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중지시키는 메소드</a:t>
            </a:r>
          </a:p>
        </p:txBody>
      </p:sp>
      <p:sp>
        <p:nvSpPr>
          <p:cNvPr id="160772" name="내용 개체 틀 2"/>
          <p:cNvSpPr>
            <a:spLocks noGrp="1"/>
          </p:cNvSpPr>
          <p:nvPr>
            <p:ph idx="4294967295"/>
          </p:nvPr>
        </p:nvSpPr>
        <p:spPr>
          <a:xfrm>
            <a:off x="571500" y="2946400"/>
            <a:ext cx="9429750" cy="3506788"/>
          </a:xfrm>
          <a:solidFill>
            <a:srgbClr val="FFFFFF"/>
          </a:solidFill>
        </p:spPr>
        <p:txBody>
          <a:bodyPr/>
          <a:lstStyle/>
          <a:p>
            <a:pPr marL="195263" indent="-195263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서비스는 </a:t>
            </a:r>
            <a:r>
              <a:rPr lang="ko-KR" altLang="en-US" sz="1800" b="1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백그라운드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에서 실행되는 애플리케이션 구성 요소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95263" indent="-195263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서비스는 매니페스트 파일</a:t>
            </a: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(AndroidManifest.xml)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안에 </a:t>
            </a:r>
            <a:r>
              <a:rPr lang="en-US" altLang="ko-KR" sz="1800" b="1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&lt;service&gt;</a:t>
            </a:r>
            <a:r>
              <a:rPr lang="en-US" altLang="ko-KR" sz="180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태그를 이용하여 선언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95263" indent="-195263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서비스를 시작</a:t>
            </a: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/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중지시키는 메소드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95263" indent="-195263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	– Context.startService()</a:t>
            </a:r>
          </a:p>
          <a:p>
            <a:pPr marL="195263" indent="-195263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	– Context.bindService()</a:t>
            </a:r>
          </a:p>
          <a:p>
            <a:pPr marL="195263" indent="-195263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	– stopService(…)</a:t>
            </a:r>
          </a:p>
          <a:p>
            <a:pPr marL="195263" indent="-195263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	– unbindService(…)</a:t>
            </a:r>
          </a:p>
          <a:p>
            <a:pPr marL="195263" indent="-195263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• </a:t>
            </a:r>
            <a:r>
              <a:rPr lang="ko-KR" altLang="en-US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서비스는 다른 구성 요소들처럼 메인 스레드에서 동작</a:t>
            </a:r>
            <a:endParaRPr lang="en-US" altLang="ko-KR" sz="1800" smtClean="0">
              <a:latin typeface="나눔고딕" pitchFamily="50" charset="-127"/>
              <a:ea typeface="나눔고딕" pitchFamily="50" charset="-127"/>
              <a:cs typeface="Tahoma" pitchFamily="34" charset="0"/>
            </a:endParaRPr>
          </a:p>
          <a:p>
            <a:pPr marL="195263" indent="-195263" eaLnBrk="1" latinLnBrk="0" hangingPunct="1">
              <a:lnSpc>
                <a:spcPct val="12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None/>
            </a:pPr>
            <a:r>
              <a:rPr lang="en-US" altLang="ko-KR" sz="18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   </a:t>
            </a:r>
            <a:r>
              <a:rPr lang="ko-KR" altLang="en-US" sz="14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따라서 </a:t>
            </a:r>
            <a:r>
              <a:rPr lang="en-US" altLang="ko-KR" sz="14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CPU</a:t>
            </a:r>
            <a:r>
              <a:rPr lang="ko-KR" altLang="en-US" sz="14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를 많이 쓰거나 대기 상태</a:t>
            </a:r>
            <a:r>
              <a:rPr lang="en-US" altLang="ko-KR" sz="14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(blocking)</a:t>
            </a:r>
            <a:r>
              <a:rPr lang="ko-KR" altLang="en-US" sz="14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를 필요로 하는 작업들은 </a:t>
            </a:r>
            <a:r>
              <a:rPr lang="ko-KR" altLang="en-US" sz="1400" b="1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Tahoma" pitchFamily="34" charset="0"/>
              </a:rPr>
              <a:t>스레드를 새로 </a:t>
            </a:r>
            <a:r>
              <a:rPr lang="ko-KR" altLang="en-US" sz="1400" smtClean="0">
                <a:latin typeface="나눔고딕" pitchFamily="50" charset="-127"/>
                <a:ea typeface="나눔고딕" pitchFamily="50" charset="-127"/>
                <a:cs typeface="Tahoma" pitchFamily="34" charset="0"/>
              </a:rPr>
              <a:t>만들어 주어야 함</a:t>
            </a:r>
          </a:p>
        </p:txBody>
      </p:sp>
      <p:sp>
        <p:nvSpPr>
          <p:cNvPr id="160773" name="TextBox 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81263" cy="369887"/>
          </a:xfrm>
        </p:spPr>
        <p:txBody>
          <a:bodyPr/>
          <a:lstStyle/>
          <a:p>
            <a:pPr eaLnBrk="1" hangingPunct="1"/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새로운 서비스 추가</a:t>
            </a:r>
          </a:p>
        </p:txBody>
      </p:sp>
      <p:sp>
        <p:nvSpPr>
          <p:cNvPr id="154627" name="TextBox 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4628" name="내용 개체 틀 2"/>
          <p:cNvSpPr txBox="1">
            <a:spLocks/>
          </p:cNvSpPr>
          <p:nvPr/>
        </p:nvSpPr>
        <p:spPr bwMode="auto">
          <a:xfrm>
            <a:off x="398463" y="1143000"/>
            <a:ext cx="8416925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프로젝트 영역에서 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</a:rPr>
              <a:t>New 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 Service  Service 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메뉴를 이용해 서비스 추가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4629" name="_x189689528" descr="P02_S003_0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916113"/>
            <a:ext cx="5832475" cy="42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346450" cy="369887"/>
          </a:xfrm>
        </p:spPr>
        <p:txBody>
          <a:bodyPr/>
          <a:lstStyle/>
          <a:p>
            <a:pPr eaLnBrk="1" hangingPunct="1"/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액티비티에서 서비스 시작</a:t>
            </a:r>
          </a:p>
        </p:txBody>
      </p:sp>
      <p:sp>
        <p:nvSpPr>
          <p:cNvPr id="158723" name="TextBox 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8724" name="내용 개체 틀 2"/>
          <p:cNvSpPr txBox="1">
            <a:spLocks/>
          </p:cNvSpPr>
          <p:nvPr/>
        </p:nvSpPr>
        <p:spPr bwMode="auto">
          <a:xfrm>
            <a:off x="398463" y="1143000"/>
            <a:ext cx="8416925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서비스 시작을 위해 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</a:rPr>
              <a:t>startService 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메소드를 호출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메인 액티비티에서 버튼 누르면 시작하도록 할 수 있음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8725" name="_x189690408" descr="P02_S003_0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2060575"/>
            <a:ext cx="700722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4988" y="1412875"/>
            <a:ext cx="9145587" cy="4537075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7F0055"/>
                </a:solidFill>
              </a:rPr>
              <a:t>public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 b="1">
                <a:solidFill>
                  <a:srgbClr val="7F0055"/>
                </a:solidFill>
              </a:rPr>
              <a:t>class</a:t>
            </a:r>
            <a:r>
              <a:rPr lang="en-US" altLang="ko-KR" sz="1600">
                <a:solidFill>
                  <a:srgbClr val="000000"/>
                </a:solidFill>
              </a:rPr>
              <a:t> MainActivity </a:t>
            </a:r>
            <a:r>
              <a:rPr lang="en-US" altLang="ko-KR" sz="1600" b="1">
                <a:solidFill>
                  <a:srgbClr val="7F0055"/>
                </a:solidFill>
              </a:rPr>
              <a:t>extends</a:t>
            </a:r>
            <a:r>
              <a:rPr lang="en-US" altLang="ko-KR" sz="1600">
                <a:solidFill>
                  <a:srgbClr val="000000"/>
                </a:solidFill>
              </a:rPr>
              <a:t> AppCompatActivity {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solidFill>
                  <a:srgbClr val="646464"/>
                </a:solidFill>
              </a:rPr>
              <a:t>@Override</a:t>
            </a:r>
            <a:endParaRPr lang="en-US" altLang="ko-KR" sz="1600">
              <a:solidFill>
                <a:srgbClr val="000000"/>
              </a:solidFill>
            </a:endParaRP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7F0055"/>
                </a:solidFill>
              </a:rPr>
              <a:t>public</a:t>
            </a:r>
            <a:r>
              <a:rPr lang="en-US" altLang="ko-KR" sz="1600">
                <a:solidFill>
                  <a:srgbClr val="000000"/>
                </a:solidFill>
              </a:rPr>
              <a:t> </a:t>
            </a:r>
            <a:r>
              <a:rPr lang="en-US" altLang="ko-KR" sz="1600" b="1">
                <a:solidFill>
                  <a:srgbClr val="7F0055"/>
                </a:solidFill>
              </a:rPr>
              <a:t>void</a:t>
            </a:r>
            <a:r>
              <a:rPr lang="en-US" altLang="ko-KR" sz="1600">
                <a:solidFill>
                  <a:srgbClr val="000000"/>
                </a:solidFill>
              </a:rPr>
              <a:t> onCreate(Bundle savedInstanceState) {</a:t>
            </a:r>
          </a:p>
          <a:p>
            <a:pPr indent="1730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>
                <a:solidFill>
                  <a:srgbClr val="7F0055"/>
                </a:solidFill>
              </a:rPr>
              <a:t>super</a:t>
            </a:r>
            <a:r>
              <a:rPr lang="en-US" altLang="ko-KR" sz="1600">
                <a:solidFill>
                  <a:srgbClr val="000000"/>
                </a:solidFill>
              </a:rPr>
              <a:t>.onCreate(savedInstanceState);</a:t>
            </a:r>
          </a:p>
          <a:p>
            <a:pPr indent="1730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solidFill>
                  <a:srgbClr val="000000"/>
                </a:solidFill>
              </a:rPr>
              <a:t>setContentView(R.layout.</a:t>
            </a:r>
            <a:r>
              <a:rPr lang="en-US" altLang="ko-KR" sz="1600" i="1">
                <a:solidFill>
                  <a:srgbClr val="0000C0"/>
                </a:solidFill>
              </a:rPr>
              <a:t>activity_main</a:t>
            </a:r>
            <a:r>
              <a:rPr lang="en-US" altLang="ko-KR" sz="1600">
                <a:solidFill>
                  <a:srgbClr val="000000"/>
                </a:solidFill>
              </a:rPr>
              <a:t>);</a:t>
            </a:r>
          </a:p>
          <a:p>
            <a:pPr indent="1730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>
              <a:solidFill>
                <a:srgbClr val="000000"/>
              </a:solidFill>
            </a:endParaRPr>
          </a:p>
          <a:p>
            <a:pPr indent="1730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solidFill>
                  <a:srgbClr val="000000"/>
                </a:solidFill>
              </a:rPr>
              <a:t>Intent myIntent = </a:t>
            </a:r>
            <a:r>
              <a:rPr lang="en-US" altLang="ko-KR" sz="1600" b="1">
                <a:solidFill>
                  <a:srgbClr val="7F0055"/>
                </a:solidFill>
              </a:rPr>
              <a:t>new</a:t>
            </a:r>
            <a:r>
              <a:rPr lang="en-US" altLang="ko-KR" sz="1600">
                <a:solidFill>
                  <a:srgbClr val="000000"/>
                </a:solidFill>
              </a:rPr>
              <a:t> Intent(</a:t>
            </a:r>
            <a:r>
              <a:rPr lang="en-US" altLang="ko-KR" sz="1600" b="1">
                <a:solidFill>
                  <a:srgbClr val="7F0055"/>
                </a:solidFill>
              </a:rPr>
              <a:t>this</a:t>
            </a:r>
            <a:r>
              <a:rPr lang="en-US" altLang="ko-KR" sz="1600">
                <a:solidFill>
                  <a:srgbClr val="000000"/>
                </a:solidFill>
              </a:rPr>
              <a:t>, MyService.</a:t>
            </a:r>
            <a:r>
              <a:rPr lang="en-US" altLang="ko-KR" sz="1600" b="1">
                <a:solidFill>
                  <a:srgbClr val="7F0055"/>
                </a:solidFill>
              </a:rPr>
              <a:t>class</a:t>
            </a:r>
            <a:r>
              <a:rPr lang="en-US" altLang="ko-KR" sz="1600">
                <a:solidFill>
                  <a:srgbClr val="000000"/>
                </a:solidFill>
              </a:rPr>
              <a:t> ); </a:t>
            </a:r>
          </a:p>
          <a:p>
            <a:pPr indent="1730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solidFill>
                  <a:srgbClr val="000000"/>
                </a:solidFill>
              </a:rPr>
              <a:t>startService(myIntent); 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solidFill>
                  <a:srgbClr val="000000"/>
                </a:solidFill>
              </a:rPr>
              <a:t>}</a:t>
            </a:r>
          </a:p>
          <a:p>
            <a:pPr algn="just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>
                <a:solidFill>
                  <a:srgbClr val="000000"/>
                </a:solidFill>
              </a:rPr>
              <a:t>}</a:t>
            </a:r>
          </a:p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00">
              <a:solidFill>
                <a:srgbClr val="000000"/>
              </a:solidFill>
            </a:endParaRPr>
          </a:p>
        </p:txBody>
      </p:sp>
      <p:sp>
        <p:nvSpPr>
          <p:cNvPr id="166918" name="TextBox 14"/>
          <p:cNvSpPr txBox="1">
            <a:spLocks noChangeArrowheads="1"/>
          </p:cNvSpPr>
          <p:nvPr/>
        </p:nvSpPr>
        <p:spPr bwMode="auto">
          <a:xfrm>
            <a:off x="6672263" y="3860800"/>
            <a:ext cx="2071687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인텐트 객체 생성 </a:t>
            </a:r>
          </a:p>
        </p:txBody>
      </p:sp>
      <p:cxnSp>
        <p:nvCxnSpPr>
          <p:cNvPr id="12" name="직선 연결선 11"/>
          <p:cNvCxnSpPr>
            <a:stCxn id="13" idx="2"/>
          </p:cNvCxnSpPr>
          <p:nvPr/>
        </p:nvCxnSpPr>
        <p:spPr>
          <a:xfrm rot="10800000" flipV="1">
            <a:off x="6029325" y="3992563"/>
            <a:ext cx="498475" cy="11112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6527800" y="3848100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21" name="TextBox 14"/>
          <p:cNvSpPr txBox="1">
            <a:spLocks noChangeArrowheads="1"/>
          </p:cNvSpPr>
          <p:nvPr/>
        </p:nvSpPr>
        <p:spPr bwMode="auto">
          <a:xfrm>
            <a:off x="3841750" y="4162425"/>
            <a:ext cx="2071688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서비스 시작</a:t>
            </a:r>
          </a:p>
        </p:txBody>
      </p:sp>
      <p:cxnSp>
        <p:nvCxnSpPr>
          <p:cNvPr id="19" name="직선 연결선 18"/>
          <p:cNvCxnSpPr>
            <a:stCxn id="20" idx="2"/>
          </p:cNvCxnSpPr>
          <p:nvPr/>
        </p:nvCxnSpPr>
        <p:spPr>
          <a:xfrm rot="10800000" flipV="1">
            <a:off x="3198813" y="4294188"/>
            <a:ext cx="498475" cy="11112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697288" y="4149725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24" name="제목 13"/>
          <p:cNvSpPr>
            <a:spLocks noGrp="1"/>
          </p:cNvSpPr>
          <p:nvPr>
            <p:ph type="title"/>
          </p:nvPr>
        </p:nvSpPr>
        <p:spPr>
          <a:xfrm>
            <a:off x="828675" y="201613"/>
            <a:ext cx="34337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메인 액티비티 코드 만들기</a:t>
            </a:r>
          </a:p>
        </p:txBody>
      </p:sp>
      <p:sp>
        <p:nvSpPr>
          <p:cNvPr id="166925" name="TextBox 14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제목 1"/>
          <p:cNvSpPr>
            <a:spLocks noGrp="1"/>
          </p:cNvSpPr>
          <p:nvPr>
            <p:ph type="title"/>
          </p:nvPr>
        </p:nvSpPr>
        <p:spPr>
          <a:xfrm>
            <a:off x="828675" y="201613"/>
            <a:ext cx="3722688" cy="369887"/>
          </a:xfrm>
        </p:spPr>
        <p:txBody>
          <a:bodyPr/>
          <a:lstStyle/>
          <a:p>
            <a:pPr eaLnBrk="1" hangingPunct="1"/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서비스 추가를 위한 대화상자</a:t>
            </a:r>
          </a:p>
        </p:txBody>
      </p:sp>
      <p:sp>
        <p:nvSpPr>
          <p:cNvPr id="156675" name="TextBox 3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6676" name="내용 개체 틀 2"/>
          <p:cNvSpPr txBox="1">
            <a:spLocks/>
          </p:cNvSpPr>
          <p:nvPr/>
        </p:nvSpPr>
        <p:spPr bwMode="auto">
          <a:xfrm>
            <a:off x="398463" y="1143000"/>
            <a:ext cx="8416925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대화상자에서 서비스명을 입력하고 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</a:rPr>
              <a:t>[Finish] 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버튼을 누름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ct val="25000"/>
              </a:spcAft>
            </a:pP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대표적인 세 개 메소드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</a:rPr>
              <a:t>,  onCreate, onDestroy, onStartCommand 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</a:rPr>
              <a:t>를 재정의함</a:t>
            </a:r>
            <a:endParaRPr lang="en-US" altLang="ko-KR" sz="1600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6677" name="_x189689528" descr="P02_S003_03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2205038"/>
            <a:ext cx="4248150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_x189690408" descr="P02_S003_03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63" y="2058988"/>
            <a:ext cx="3960812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4988" y="1052513"/>
            <a:ext cx="9145587" cy="5389562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305925" algn="l"/>
              </a:tabLs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public class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MyService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extends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Service {</a:t>
            </a:r>
            <a:endParaRPr lang="en-US" altLang="ko-KR" sz="12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...</a:t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en-US" altLang="ko-KR" sz="1200">
                <a:solidFill>
                  <a:srgbClr val="808000"/>
                </a:solidFill>
                <a:ea typeface="굴림" pitchFamily="50" charset="-127"/>
              </a:rPr>
              <a:t>@Override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public void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onCreate() {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super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.onCreate();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Log.</a:t>
            </a:r>
            <a:r>
              <a:rPr lang="en-US" altLang="ko-KR" sz="1200" i="1">
                <a:solidFill>
                  <a:srgbClr val="000000"/>
                </a:solidFill>
                <a:ea typeface="굴림" pitchFamily="50" charset="-127"/>
              </a:rPr>
              <a:t>d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(</a:t>
            </a:r>
            <a:r>
              <a:rPr lang="en-US" altLang="ko-KR" sz="1200" b="1" i="1">
                <a:solidFill>
                  <a:srgbClr val="660E7A"/>
                </a:solidFill>
                <a:ea typeface="굴림" pitchFamily="50" charset="-127"/>
              </a:rPr>
              <a:t>TAG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1200" b="1">
                <a:solidFill>
                  <a:srgbClr val="008000"/>
                </a:solidFill>
                <a:ea typeface="굴림" pitchFamily="50" charset="-127"/>
              </a:rPr>
              <a:t>"onCreate() </a:t>
            </a:r>
            <a:r>
              <a:rPr lang="ko-KR" altLang="ko-KR" sz="1200" b="1">
                <a:solidFill>
                  <a:srgbClr val="008000"/>
                </a:solidFill>
                <a:latin typeface="굴림" pitchFamily="50" charset="-127"/>
                <a:ea typeface="굴림" pitchFamily="50" charset="-127"/>
              </a:rPr>
              <a:t>호출됨</a:t>
            </a:r>
            <a:r>
              <a:rPr lang="en-US" altLang="ko-KR" sz="1200" b="1">
                <a:solidFill>
                  <a:srgbClr val="008000"/>
                </a:solidFill>
                <a:ea typeface="굴림" pitchFamily="50" charset="-127"/>
              </a:rPr>
              <a:t>."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);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}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en-US" altLang="ko-KR" sz="1200">
                <a:solidFill>
                  <a:srgbClr val="808000"/>
                </a:solidFill>
                <a:ea typeface="굴림" pitchFamily="50" charset="-127"/>
              </a:rPr>
              <a:t>@Override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public int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onStartCommand(Intent intent,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int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flags,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int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startId) {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Log.</a:t>
            </a:r>
            <a:r>
              <a:rPr lang="en-US" altLang="ko-KR" sz="1200" i="1">
                <a:solidFill>
                  <a:srgbClr val="000000"/>
                </a:solidFill>
                <a:ea typeface="굴림" pitchFamily="50" charset="-127"/>
              </a:rPr>
              <a:t>d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(</a:t>
            </a:r>
            <a:r>
              <a:rPr lang="en-US" altLang="ko-KR" sz="1200" b="1" i="1">
                <a:solidFill>
                  <a:srgbClr val="660E7A"/>
                </a:solidFill>
                <a:ea typeface="굴림" pitchFamily="50" charset="-127"/>
              </a:rPr>
              <a:t>TAG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, </a:t>
            </a:r>
            <a:r>
              <a:rPr lang="en-US" altLang="ko-KR" sz="1200" b="1">
                <a:solidFill>
                  <a:srgbClr val="008000"/>
                </a:solidFill>
                <a:ea typeface="굴림" pitchFamily="50" charset="-127"/>
              </a:rPr>
              <a:t>"onStartCommand() </a:t>
            </a:r>
            <a:r>
              <a:rPr lang="ko-KR" altLang="ko-KR" sz="1200" b="1">
                <a:solidFill>
                  <a:srgbClr val="008000"/>
                </a:solidFill>
                <a:latin typeface="굴림" pitchFamily="50" charset="-127"/>
                <a:ea typeface="굴림" pitchFamily="50" charset="-127"/>
              </a:rPr>
              <a:t>호출됨</a:t>
            </a:r>
            <a:r>
              <a:rPr lang="en-US" altLang="ko-KR" sz="1200" b="1">
                <a:solidFill>
                  <a:srgbClr val="008000"/>
                </a:solidFill>
                <a:ea typeface="굴림" pitchFamily="50" charset="-127"/>
              </a:rPr>
              <a:t>."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);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if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(intent ==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null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) {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 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return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Service.</a:t>
            </a:r>
            <a:r>
              <a:rPr lang="en-US" altLang="ko-KR" sz="1200" b="1" i="1">
                <a:solidFill>
                  <a:srgbClr val="660E7A"/>
                </a:solidFill>
                <a:ea typeface="굴림" pitchFamily="50" charset="-127"/>
              </a:rPr>
              <a:t>START_STICKY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;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}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else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{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 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processCommand(intent);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}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  </a:t>
            </a:r>
            <a:r>
              <a:rPr lang="en-US" altLang="ko-KR" sz="1200" b="1">
                <a:solidFill>
                  <a:srgbClr val="000080"/>
                </a:solidFill>
                <a:ea typeface="굴림" pitchFamily="50" charset="-127"/>
              </a:rPr>
              <a:t>return super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.onStartCommand(intent, flags, startId);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>  </a:t>
            </a: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}</a:t>
            </a:r>
            <a: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t/>
            </a:r>
            <a:br>
              <a:rPr lang="en-US" altLang="ko-KR" sz="120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</a:br>
            <a:r>
              <a:rPr lang="en-US" altLang="ko-KR" sz="1200">
                <a:solidFill>
                  <a:srgbClr val="000000"/>
                </a:solidFill>
                <a:ea typeface="굴림" pitchFamily="50" charset="-127"/>
              </a:rPr>
              <a:t>...</a:t>
            </a:r>
            <a:endParaRPr lang="ko-KR" altLang="ko-KR" sz="120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>
                <a:solidFill>
                  <a:srgbClr val="FFFFFF"/>
                </a:solidFill>
                <a:cs typeface="Times New Roman" pitchFamily="18" charset="0"/>
              </a:rPr>
              <a:t> </a:t>
            </a:r>
            <a:endParaRPr lang="ko-KR" altLang="ko-KR" sz="1200">
              <a:solidFill>
                <a:srgbClr val="FFFFFF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8125" y="6291263"/>
            <a:ext cx="1511300" cy="3063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823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812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서비스 클래스 정의</a:t>
            </a:r>
          </a:p>
        </p:txBody>
      </p:sp>
      <p:sp>
        <p:nvSpPr>
          <p:cNvPr id="162824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5308" y="4005064"/>
            <a:ext cx="6144695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서비스는 시스템에 의해 자동으로 다시 시작될 수 있으므로 </a:t>
            </a:r>
            <a:endParaRPr lang="en-US" altLang="ko-KR" b="1" smtClean="0">
              <a:solidFill>
                <a:srgbClr val="FF0000"/>
              </a:solidFill>
            </a:endParaRPr>
          </a:p>
          <a:p>
            <a:r>
              <a:rPr lang="en-US" altLang="ko-KR" b="1" err="1" smtClean="0">
                <a:solidFill>
                  <a:srgbClr val="FF0000"/>
                </a:solidFill>
              </a:rPr>
              <a:t>onStartCommand</a:t>
            </a:r>
            <a:r>
              <a:rPr lang="en-US" altLang="ko-KR" b="1" smtClean="0">
                <a:solidFill>
                  <a:srgbClr val="FF0000"/>
                </a:solidFill>
              </a:rPr>
              <a:t>()</a:t>
            </a:r>
            <a:r>
              <a:rPr lang="ko-KR" altLang="en-US" b="1" err="1" smtClean="0">
                <a:solidFill>
                  <a:srgbClr val="FF0000"/>
                </a:solidFill>
              </a:rPr>
              <a:t>메소드로</a:t>
            </a:r>
            <a:r>
              <a:rPr lang="ko-KR" altLang="en-US" b="1" smtClean="0">
                <a:solidFill>
                  <a:srgbClr val="FF0000"/>
                </a:solidFill>
              </a:rPr>
              <a:t> 전달되는 </a:t>
            </a:r>
            <a:r>
              <a:rPr lang="ko-KR" altLang="en-US" b="1" err="1" smtClean="0">
                <a:solidFill>
                  <a:srgbClr val="FF0000"/>
                </a:solidFill>
              </a:rPr>
              <a:t>인텐트</a:t>
            </a:r>
            <a:r>
              <a:rPr lang="ko-KR" altLang="en-US" b="1" smtClean="0">
                <a:solidFill>
                  <a:srgbClr val="FF0000"/>
                </a:solidFill>
              </a:rPr>
              <a:t> 객체는 </a:t>
            </a:r>
            <a:r>
              <a:rPr lang="en-US" altLang="ko-KR" b="1" smtClean="0">
                <a:solidFill>
                  <a:srgbClr val="FF0000"/>
                </a:solidFill>
              </a:rPr>
              <a:t>null</a:t>
            </a:r>
            <a:r>
              <a:rPr lang="ko-KR" altLang="en-US" b="1" smtClean="0">
                <a:solidFill>
                  <a:srgbClr val="FF0000"/>
                </a:solidFill>
              </a:rPr>
              <a:t>일수도 있음</a:t>
            </a:r>
            <a:endParaRPr lang="en-US" altLang="ko-KR" b="1" smtClean="0">
              <a:solidFill>
                <a:srgbClr val="FF0000"/>
              </a:solidFill>
            </a:endParaRPr>
          </a:p>
          <a:p>
            <a:endParaRPr lang="en-US" altLang="ko-KR" b="1" smtClean="0">
              <a:solidFill>
                <a:srgbClr val="FF0000"/>
              </a:solidFill>
            </a:endParaRPr>
          </a:p>
          <a:p>
            <a:r>
              <a:rPr lang="en-US" altLang="ko-KR" b="1" smtClean="0">
                <a:solidFill>
                  <a:srgbClr val="FF0000"/>
                </a:solidFill>
              </a:rPr>
              <a:t>START_STICKY </a:t>
            </a:r>
            <a:r>
              <a:rPr lang="ko-KR" altLang="en-US" b="1" smtClean="0">
                <a:solidFill>
                  <a:srgbClr val="FF0000"/>
                </a:solidFill>
              </a:rPr>
              <a:t>서비스가 비정상 종료되었을 때 시스템이 자동으로 </a:t>
            </a:r>
            <a:r>
              <a:rPr lang="ko-KR" altLang="en-US" b="1" err="1" smtClean="0">
                <a:solidFill>
                  <a:srgbClr val="FF0000"/>
                </a:solidFill>
              </a:rPr>
              <a:t>재시작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4988" y="1341438"/>
            <a:ext cx="9145587" cy="4535487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…</a:t>
            </a: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private void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processCommand(Intent intent) {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String command = intent.getStringExtra(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"command"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String name = intent.getStringExtra(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"name"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Log.</a:t>
            </a:r>
            <a:r>
              <a:rPr lang="en-US" altLang="ko-KR" i="1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d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b="1" i="1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TAG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"command : "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+ command + 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", name : "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+ name);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for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int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i = </a:t>
            </a:r>
            <a:r>
              <a:rPr lang="en-US" altLang="ko-KR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0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; i &lt; </a:t>
            </a:r>
            <a:r>
              <a:rPr lang="en-US" altLang="ko-KR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5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; i++) {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try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{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Thread.</a:t>
            </a:r>
            <a:r>
              <a:rPr lang="en-US" altLang="ko-KR" i="1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sleep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>
                <a:solidFill>
                  <a:srgbClr val="0000FF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1000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 </a:t>
            </a:r>
            <a:r>
              <a:rPr lang="en-US" altLang="ko-KR" b="1">
                <a:solidFill>
                  <a:srgbClr val="00008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catch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(Exception e) {};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Log.</a:t>
            </a:r>
            <a:r>
              <a:rPr lang="en-US" altLang="ko-KR" i="1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d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b="1" i="1">
                <a:solidFill>
                  <a:srgbClr val="660E7A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TAG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, 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"Waiting "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+ i + </a:t>
            </a:r>
            <a:r>
              <a:rPr lang="en-US" altLang="ko-KR" b="1">
                <a:solidFill>
                  <a:srgbClr val="008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" seconds."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/>
            </a:r>
            <a:b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</a:b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>
              <a:lnSpc>
                <a:spcPct val="130000"/>
              </a:lnSpc>
              <a:spcAft>
                <a:spcPts val="0"/>
              </a:spcAft>
              <a:tabLst>
                <a:tab pos="9306560" algn="l"/>
              </a:tabLst>
              <a:defRPr/>
            </a:pPr>
            <a:r>
              <a:rPr lang="en-US" altLang="ko-KR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algn="just" latinLnBrk="1">
              <a:lnSpc>
                <a:spcPct val="106000"/>
              </a:lnSpc>
              <a:spcAft>
                <a:spcPts val="800"/>
              </a:spcAft>
              <a:defRPr/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50" charset="-127"/>
                <a:cs typeface="굴림" panose="020B0600000101010101" pitchFamily="50" charset="-127"/>
              </a:rPr>
              <a:t>...</a:t>
            </a:r>
            <a:endParaRPr lang="ko-KR" altLang="ko-KR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8125" y="5715000"/>
            <a:ext cx="1511300" cy="3063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fontAlgn="b" latinLnBrk="1" hangingPunct="1">
              <a:defRPr/>
            </a:pPr>
            <a:r>
              <a:rPr lang="en-US" altLang="ko-KR" b="1">
                <a:latin typeface="나눔고딕" panose="020D0604000000000000" pitchFamily="50" charset="-127"/>
                <a:ea typeface="나눔고딕" panose="020D0604000000000000" pitchFamily="50" charset="-127"/>
              </a:rPr>
              <a:t>Continued..</a:t>
            </a:r>
            <a:endParaRPr lang="ko-KR" altLang="en-US" b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871" name="제목 10"/>
          <p:cNvSpPr>
            <a:spLocks noGrp="1"/>
          </p:cNvSpPr>
          <p:nvPr>
            <p:ph type="title"/>
          </p:nvPr>
        </p:nvSpPr>
        <p:spPr>
          <a:xfrm>
            <a:off x="828675" y="201613"/>
            <a:ext cx="2481263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서비스 클래스 정의</a:t>
            </a:r>
          </a:p>
        </p:txBody>
      </p:sp>
      <p:sp>
        <p:nvSpPr>
          <p:cNvPr id="164872" name="TextBox 11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5053013" y="73025"/>
            <a:ext cx="180975" cy="311150"/>
          </a:xfrm>
          <a:prstGeom prst="rect">
            <a:avLst/>
          </a:prstGeom>
          <a:noFill/>
          <a:ln w="28575" cap="flat" cmpd="sng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90000" tIns="46800" rIns="90000" bIns="46800" anchor="ctr">
            <a:spAutoFit/>
          </a:bodyPr>
          <a:lstStyle/>
          <a:p>
            <a:pPr algn="ctr" eaLnBrk="1" fontAlgn="b" latinLnBrk="1" hangingPunct="1">
              <a:defRPr/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34988" y="1412875"/>
            <a:ext cx="9145587" cy="4608513"/>
          </a:xfrm>
          <a:prstGeom prst="roundRect">
            <a:avLst>
              <a:gd name="adj" fmla="val 4578"/>
            </a:avLst>
          </a:prstGeom>
          <a:solidFill>
            <a:srgbClr val="D0D8E8"/>
          </a:solidFill>
          <a:ln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8080"/>
                </a:solidFill>
              </a:rPr>
              <a:t> …</a:t>
            </a:r>
            <a:endParaRPr lang="en-US" altLang="ko-KR" sz="1800">
              <a:solidFill>
                <a:srgbClr val="000000"/>
              </a:solidFill>
            </a:endParaRP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8080"/>
                </a:solidFill>
              </a:rPr>
              <a:t>&lt;</a:t>
            </a:r>
            <a:r>
              <a:rPr lang="en-US" altLang="ko-KR" sz="1800">
                <a:solidFill>
                  <a:srgbClr val="3F7F7F"/>
                </a:solidFill>
              </a:rPr>
              <a:t>application</a:t>
            </a:r>
            <a:r>
              <a:rPr lang="en-US" altLang="ko-KR" sz="1800">
                <a:solidFill>
                  <a:srgbClr val="000000"/>
                </a:solidFill>
              </a:rPr>
              <a:t> </a:t>
            </a:r>
            <a:r>
              <a:rPr lang="en-US" altLang="ko-KR" sz="1800">
                <a:solidFill>
                  <a:srgbClr val="7F007F"/>
                </a:solidFill>
              </a:rPr>
              <a:t>… </a:t>
            </a:r>
            <a:r>
              <a:rPr lang="en-US" altLang="ko-KR" sz="1800">
                <a:solidFill>
                  <a:srgbClr val="008080"/>
                </a:solidFill>
              </a:rPr>
              <a:t>&gt;</a:t>
            </a:r>
            <a:endParaRPr lang="en-US" altLang="ko-KR" sz="1800">
              <a:solidFill>
                <a:srgbClr val="000000"/>
              </a:solidFill>
            </a:endParaRPr>
          </a:p>
          <a:p>
            <a:pPr indent="173038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8080"/>
                </a:solidFill>
              </a:rPr>
              <a:t>…</a:t>
            </a:r>
            <a:endParaRPr lang="en-US" altLang="ko-KR" sz="1800">
              <a:solidFill>
                <a:srgbClr val="000000"/>
              </a:solidFill>
            </a:endParaRP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8080"/>
                </a:solidFill>
              </a:rPr>
              <a:t>  &lt;</a:t>
            </a:r>
            <a:r>
              <a:rPr lang="en-US" altLang="ko-KR" sz="1800">
                <a:solidFill>
                  <a:srgbClr val="3F7F7F"/>
                </a:solidFill>
              </a:rPr>
              <a:t>service</a:t>
            </a:r>
            <a:r>
              <a:rPr lang="en-US" altLang="ko-KR" sz="1800">
                <a:solidFill>
                  <a:srgbClr val="000000"/>
                </a:solidFill>
              </a:rPr>
              <a:t> </a:t>
            </a:r>
            <a:r>
              <a:rPr lang="en-US" altLang="ko-KR" sz="1800">
                <a:solidFill>
                  <a:srgbClr val="7F007F"/>
                </a:solidFill>
              </a:rPr>
              <a:t>android:name</a:t>
            </a:r>
            <a:r>
              <a:rPr lang="en-US" altLang="ko-KR" sz="1800">
                <a:solidFill>
                  <a:srgbClr val="000000"/>
                </a:solidFill>
              </a:rPr>
              <a:t>=</a:t>
            </a:r>
            <a:r>
              <a:rPr lang="en-US" altLang="ko-KR" sz="1800" i="1">
                <a:solidFill>
                  <a:srgbClr val="2A00FF"/>
                </a:solidFill>
              </a:rPr>
              <a:t>“.MyService"</a:t>
            </a:r>
            <a:r>
              <a:rPr lang="en-US" altLang="ko-KR" sz="1800">
                <a:solidFill>
                  <a:srgbClr val="000000"/>
                </a:solidFill>
              </a:rPr>
              <a:t> </a:t>
            </a:r>
            <a:r>
              <a:rPr lang="en-US" altLang="ko-KR" sz="1800">
                <a:solidFill>
                  <a:srgbClr val="008080"/>
                </a:solidFill>
              </a:rPr>
              <a:t>&gt; </a:t>
            </a:r>
            <a:endParaRPr lang="en-US" altLang="ko-KR" sz="1800">
              <a:solidFill>
                <a:srgbClr val="000000"/>
              </a:solidFill>
            </a:endParaRP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8080"/>
                </a:solidFill>
              </a:rPr>
              <a:t>  &lt;/</a:t>
            </a:r>
            <a:r>
              <a:rPr lang="en-US" altLang="ko-KR" sz="1800">
                <a:solidFill>
                  <a:srgbClr val="3F7F7F"/>
                </a:solidFill>
              </a:rPr>
              <a:t>service</a:t>
            </a:r>
            <a:r>
              <a:rPr lang="en-US" altLang="ko-KR" sz="1800">
                <a:solidFill>
                  <a:srgbClr val="008080"/>
                </a:solidFill>
              </a:rPr>
              <a:t>&gt;</a:t>
            </a: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800">
              <a:solidFill>
                <a:srgbClr val="000000"/>
              </a:solidFill>
            </a:endParaRP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8080"/>
                </a:solidFill>
              </a:rPr>
              <a:t>&lt;/</a:t>
            </a:r>
            <a:r>
              <a:rPr lang="en-US" altLang="ko-KR" sz="1800">
                <a:solidFill>
                  <a:srgbClr val="3F7F7F"/>
                </a:solidFill>
              </a:rPr>
              <a:t>application</a:t>
            </a:r>
            <a:r>
              <a:rPr lang="en-US" altLang="ko-KR" sz="1800">
                <a:solidFill>
                  <a:srgbClr val="008080"/>
                </a:solidFill>
              </a:rPr>
              <a:t>&gt;</a:t>
            </a:r>
            <a:endParaRPr lang="en-US" altLang="ko-KR" sz="1800">
              <a:solidFill>
                <a:srgbClr val="000000"/>
              </a:solidFill>
            </a:endParaRPr>
          </a:p>
          <a:p>
            <a:pPr indent="92075" eaLnBrk="1" fontAlgn="b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>
                <a:solidFill>
                  <a:srgbClr val="008080"/>
                </a:solidFill>
              </a:rPr>
              <a:t>…</a:t>
            </a:r>
            <a:endParaRPr lang="en-US" altLang="ko-KR" sz="1800">
              <a:solidFill>
                <a:srgbClr val="000000"/>
              </a:solidFill>
            </a:endParaRPr>
          </a:p>
        </p:txBody>
      </p:sp>
      <p:sp>
        <p:nvSpPr>
          <p:cNvPr id="168966" name="TextBox 14"/>
          <p:cNvSpPr txBox="1">
            <a:spLocks noChangeArrowheads="1"/>
          </p:cNvSpPr>
          <p:nvPr/>
        </p:nvSpPr>
        <p:spPr bwMode="auto">
          <a:xfrm>
            <a:off x="5864225" y="3330575"/>
            <a:ext cx="2071688" cy="276225"/>
          </a:xfrm>
          <a:prstGeom prst="rect">
            <a:avLst/>
          </a:prstGeom>
          <a:solidFill>
            <a:srgbClr val="DDE3FF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fontAlgn="b" hangingPunct="1">
              <a:spcBef>
                <a:spcPct val="0"/>
              </a:spcBef>
              <a:buFontTx/>
              <a:buNone/>
            </a:pPr>
            <a:r>
              <a:rPr lang="ko-KR" altLang="en-US" sz="12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서비스 등록</a:t>
            </a:r>
          </a:p>
        </p:txBody>
      </p:sp>
      <p:cxnSp>
        <p:nvCxnSpPr>
          <p:cNvPr id="12" name="직선 연결선 11"/>
          <p:cNvCxnSpPr>
            <a:stCxn id="13" idx="2"/>
          </p:cNvCxnSpPr>
          <p:nvPr/>
        </p:nvCxnSpPr>
        <p:spPr>
          <a:xfrm rot="10800000" flipV="1">
            <a:off x="5221288" y="3462338"/>
            <a:ext cx="498475" cy="11112"/>
          </a:xfrm>
          <a:prstGeom prst="line">
            <a:avLst/>
          </a:prstGeom>
          <a:ln w="3175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719763" y="3317875"/>
            <a:ext cx="288925" cy="287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b" latinLnBrk="1" hangingPunct="1">
              <a:defRPr/>
            </a:pP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969" name="제목 9"/>
          <p:cNvSpPr>
            <a:spLocks noGrp="1"/>
          </p:cNvSpPr>
          <p:nvPr>
            <p:ph type="title"/>
          </p:nvPr>
        </p:nvSpPr>
        <p:spPr>
          <a:xfrm>
            <a:off x="828675" y="201613"/>
            <a:ext cx="4587875" cy="369887"/>
          </a:xfrm>
        </p:spPr>
        <p:txBody>
          <a:bodyPr/>
          <a:lstStyle/>
          <a:p>
            <a:r>
              <a:rPr lang="ko-KR" altLang="en-US" smtClean="0">
                <a:effectLst/>
                <a:latin typeface="나눔고딕" pitchFamily="50" charset="-127"/>
                <a:ea typeface="나눔고딕" pitchFamily="50" charset="-127"/>
              </a:rPr>
              <a:t>서비스는 매니페스트에 자동 추가됨</a:t>
            </a:r>
          </a:p>
        </p:txBody>
      </p:sp>
      <p:sp>
        <p:nvSpPr>
          <p:cNvPr id="168970" name="TextBox 10"/>
          <p:cNvSpPr txBox="1">
            <a:spLocks noChangeArrowheads="1"/>
          </p:cNvSpPr>
          <p:nvPr/>
        </p:nvSpPr>
        <p:spPr bwMode="auto">
          <a:xfrm>
            <a:off x="0" y="6442075"/>
            <a:ext cx="38703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kumimoji="0" lang="ko-KR" altLang="en-US" sz="1400" b="1">
                <a:solidFill>
                  <a:srgbClr val="7C3B06"/>
                </a:solidFill>
                <a:latin typeface="나눔고딕" pitchFamily="50" charset="-127"/>
                <a:ea typeface="나눔고딕" pitchFamily="50" charset="-127"/>
              </a:rPr>
              <a:t>서비스</a:t>
            </a:r>
            <a:endParaRPr kumimoji="0" lang="en-US" altLang="ko-KR" sz="1400" b="1">
              <a:solidFill>
                <a:srgbClr val="7C3B06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MC_mCare_Flow_Screen_Rev.1.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41299</TotalTime>
  <Words>7863</Words>
  <Application>Microsoft Office PowerPoint</Application>
  <PresentationFormat>35mm 슬라이드</PresentationFormat>
  <Paragraphs>1582</Paragraphs>
  <Slides>183</Slides>
  <Notes>154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183</vt:i4>
      </vt:variant>
    </vt:vector>
  </HeadingPairs>
  <TitlesOfParts>
    <vt:vector size="185" baseType="lpstr">
      <vt:lpstr>SMC_mCare_Flow_Screen_Rev.1.2</vt:lpstr>
      <vt:lpstr>1_SMC_mCare_Flow_Screen_Rev.1.2</vt:lpstr>
      <vt:lpstr>차례</vt:lpstr>
      <vt:lpstr>PowerPoint 프레젠테이션</vt:lpstr>
      <vt:lpstr>프로젝트의 폴더</vt:lpstr>
      <vt:lpstr>프로젝트 빌드 과정</vt:lpstr>
      <vt:lpstr>프로젝트 빌드 과정 상세</vt:lpstr>
      <vt:lpstr>build.gradle의 주요 정보</vt:lpstr>
      <vt:lpstr>PowerPoint 프레젠테이션</vt:lpstr>
      <vt:lpstr>뷰와 뷰그룹의 정의</vt:lpstr>
      <vt:lpstr>레이아웃 안에 레이아웃 포함시키기</vt:lpstr>
      <vt:lpstr>상속에 대해 잘 몰라요!</vt:lpstr>
      <vt:lpstr>재정의한 메소드를 시스템에서 호출하는 방법</vt:lpstr>
      <vt:lpstr>XML 레이아웃의 구성</vt:lpstr>
      <vt:lpstr>가로 크기와 세로 크기 속성</vt:lpstr>
      <vt:lpstr>크기 지정 방법</vt:lpstr>
      <vt:lpstr>최상위 레이아웃을 다른 것으로 변경한 경우</vt:lpstr>
      <vt:lpstr>크기 지정 방법</vt:lpstr>
      <vt:lpstr>PowerPoint 프레젠테이션</vt:lpstr>
      <vt:lpstr>안드로이드에서 제공하는 대표 레이아웃</vt:lpstr>
      <vt:lpstr>리니어 레이아웃 사용방식</vt:lpstr>
      <vt:lpstr>상대 레이아웃 사용방식</vt:lpstr>
      <vt:lpstr>프레임 레이아웃 사용방식</vt:lpstr>
      <vt:lpstr>안드로이드 애플리케이션 구성요소</vt:lpstr>
      <vt:lpstr>PowerPoint 프레젠테이션</vt:lpstr>
      <vt:lpstr>XML 레이아웃 파일과 자바 소스 파일의 매칭</vt:lpstr>
      <vt:lpstr>인플레이션이란?</vt:lpstr>
      <vt:lpstr>activity-main.xml</vt:lpstr>
      <vt:lpstr>레이아웃 인플레이션의 이해 – 호출 순서 </vt:lpstr>
      <vt:lpstr>setContentView() 메소드의 역할</vt:lpstr>
      <vt:lpstr>레이아웃 인플레이션의 개념도</vt:lpstr>
      <vt:lpstr>PowerPoint 프레젠테이션</vt:lpstr>
      <vt:lpstr>액티비티</vt:lpstr>
      <vt:lpstr>화면을 띄울 때 시스템으로 요청하기</vt:lpstr>
      <vt:lpstr>화면 구성과 화면 간 전환 과정</vt:lpstr>
      <vt:lpstr>액티비티 구성 과정 정리</vt:lpstr>
      <vt:lpstr>앱 실행 결과</vt:lpstr>
      <vt:lpstr>새로운 프로젝트 만들고 새 화면 추가</vt:lpstr>
      <vt:lpstr>메뉴 화면에 버튼 추가</vt:lpstr>
      <vt:lpstr>돌아가기 버튼에 기능 추가</vt:lpstr>
      <vt:lpstr>MenuActivity.java</vt:lpstr>
      <vt:lpstr>메인 화면에 버튼 추가</vt:lpstr>
      <vt:lpstr>메뉴화면 띄우기 버튼에 기능 추가</vt:lpstr>
      <vt:lpstr>MainActivity.java</vt:lpstr>
      <vt:lpstr>응답을 받기 위한 메소드 추가</vt:lpstr>
      <vt:lpstr>응답받은 결과를 토스트로 보여주기</vt:lpstr>
      <vt:lpstr>MainActity.java</vt:lpstr>
      <vt:lpstr>PowerPoint 프레젠테이션</vt:lpstr>
      <vt:lpstr>인텐트와 데이터 전달</vt:lpstr>
      <vt:lpstr>액티비티 간의 인텐트 전달</vt:lpstr>
      <vt:lpstr>액션과 데이터를 사용하는 대표적인 예</vt:lpstr>
      <vt:lpstr>명시적 인텐트와 암시적 인텐트</vt:lpstr>
      <vt:lpstr>명시적 인텐트와 암시적 인텐트</vt:lpstr>
      <vt:lpstr>인텐트의 대표적 속성</vt:lpstr>
      <vt:lpstr>액티비티 간의 데이터 전달 방법 정리</vt:lpstr>
      <vt:lpstr>PowerPoint 프레젠테이션</vt:lpstr>
      <vt:lpstr>액티비티 스택</vt:lpstr>
      <vt:lpstr>액티비티 스택과 플래그 사용</vt:lpstr>
      <vt:lpstr>액티비티 플래그 사용 예</vt:lpstr>
      <vt:lpstr>액티비티에서 인텐트를 전달받는 두 가지 경우</vt:lpstr>
      <vt:lpstr>액티비티 플래그 FLAG_ACTIVITY_SINGLE_TOP</vt:lpstr>
      <vt:lpstr>액티비티 플래그 FLAG_ACTIVITY_SINGLE_TOP</vt:lpstr>
      <vt:lpstr>다른 액티비티 플래그의 사용</vt:lpstr>
      <vt:lpstr>FLAG_ACTIVITY_NO_HISTORY</vt:lpstr>
      <vt:lpstr>FLAG_ACTIVITY_NO_HISTORY</vt:lpstr>
      <vt:lpstr>FLAG_ACTIVITY_NO_HISTORY</vt:lpstr>
      <vt:lpstr>부가 데이터 전달하기</vt:lpstr>
      <vt:lpstr>번들 객체</vt:lpstr>
      <vt:lpstr>Parcelable 예제</vt:lpstr>
      <vt:lpstr>Parcelable 객체</vt:lpstr>
      <vt:lpstr>SimpleData 클래스 정의</vt:lpstr>
      <vt:lpstr>SimpleData 클래스 정의 (계속)</vt:lpstr>
      <vt:lpstr>SimpleData.java</vt:lpstr>
      <vt:lpstr>메인 액티비티 코드 만들기</vt:lpstr>
      <vt:lpstr>메인 액티비티 코드 만들기</vt:lpstr>
      <vt:lpstr>메뉴 액티비티의 화면 레이아웃</vt:lpstr>
      <vt:lpstr>메뉴 액티비티 코드 만들기</vt:lpstr>
      <vt:lpstr>메뉴 액티비티 코드 만들기</vt:lpstr>
      <vt:lpstr>PowerPoint 프레젠테이션</vt:lpstr>
      <vt:lpstr>수명 주기</vt:lpstr>
      <vt:lpstr>수명주기에 따른 상태 변화</vt:lpstr>
      <vt:lpstr>액티비티의 상태 메소드</vt:lpstr>
      <vt:lpstr>수명주기 확인하기 예제</vt:lpstr>
      <vt:lpstr>메인 액티비티 코드 만들기</vt:lpstr>
      <vt:lpstr>메뉴엑티비티</vt:lpstr>
      <vt:lpstr>메인 액티비티 코드 만들기</vt:lpstr>
      <vt:lpstr>메인 액티비티 코드 만들기 (계속)</vt:lpstr>
      <vt:lpstr>메인 액티비티 코드 만들기 (계속)</vt:lpstr>
      <vt:lpstr>메인 액티비티 코드 만들기(저장과 복원)-SharedPreferences</vt:lpstr>
      <vt:lpstr>메인 액티비티 코드 만들기 (저장과 복원-계속)</vt:lpstr>
      <vt:lpstr>수명주기 확인하기 실행 화면</vt:lpstr>
      <vt:lpstr>PowerPoint 프레젠테이션</vt:lpstr>
      <vt:lpstr>자동으로 재시작되는 서비스</vt:lpstr>
      <vt:lpstr>서비스를 시작, 중지시키는 메소드</vt:lpstr>
      <vt:lpstr>새로운 서비스 추가</vt:lpstr>
      <vt:lpstr>액티비티에서 서비스 시작</vt:lpstr>
      <vt:lpstr>메인 액티비티 코드 만들기</vt:lpstr>
      <vt:lpstr>서비스 추가를 위한 대화상자</vt:lpstr>
      <vt:lpstr>서비스 클래스 정의</vt:lpstr>
      <vt:lpstr>서비스 클래스 정의</vt:lpstr>
      <vt:lpstr>서비스는 매니페스트에 자동 추가됨</vt:lpstr>
      <vt:lpstr>서비스 실행하여 로그 확인</vt:lpstr>
      <vt:lpstr>서비스에서 화면 띄우기</vt:lpstr>
      <vt:lpstr>액티비티에서 인텐트 받아 처리하기</vt:lpstr>
      <vt:lpstr>서비스에서 띄운 화면</vt:lpstr>
      <vt:lpstr>PowerPoint 프레젠테이션</vt:lpstr>
      <vt:lpstr>브로드캐스트 수신자</vt:lpstr>
      <vt:lpstr>브로드캐스트 수신자 동작 방식</vt:lpstr>
      <vt:lpstr>PowerPoint 프레젠테이션</vt:lpstr>
      <vt:lpstr>뷰의 이벤트 처리하기</vt:lpstr>
      <vt:lpstr>대표적인 이벤트</vt:lpstr>
      <vt:lpstr>제스처를 통해 처리할 수 있는 이벤트</vt:lpstr>
      <vt:lpstr>터치 이벤트 처리하기</vt:lpstr>
      <vt:lpstr>메인 액티비티 코드 만들기</vt:lpstr>
      <vt:lpstr>앱 실행 결과</vt:lpstr>
      <vt:lpstr>제스처 이벤트 처리하기</vt:lpstr>
      <vt:lpstr>앱 실행 결과</vt:lpstr>
      <vt:lpstr>키 입력 이벤트 처리하기</vt:lpstr>
      <vt:lpstr>BACK 버튼과 포커스 이벤트 처리 예제</vt:lpstr>
      <vt:lpstr>BACK 버튼 처리를 위한 액티비티 코드 만들기</vt:lpstr>
      <vt:lpstr>BACK 버튼 처리를 위한 액티비티 코드 만들기</vt:lpstr>
      <vt:lpstr>단말 방향 전환</vt:lpstr>
      <vt:lpstr>소스 코드에서 토스트 메시지 표시</vt:lpstr>
      <vt:lpstr>앱 실행 결과</vt:lpstr>
      <vt:lpstr>단말 방향 전환 시 상태 저장과 복원</vt:lpstr>
      <vt:lpstr>PowerPoint 프레젠테이션</vt:lpstr>
      <vt:lpstr>트윈 애니메이션 (Tweened Animation</vt:lpstr>
      <vt:lpstr>트윈 애니메이션 – 위치 이동 액션</vt:lpstr>
      <vt:lpstr>트윈 애니메이션 – 회전 액션</vt:lpstr>
      <vt:lpstr>트윈 애니메이션 – 스케일 액션</vt:lpstr>
      <vt:lpstr>트윈 애니메이션 – 투명도 액션</vt:lpstr>
      <vt:lpstr>애니메이션 사용 방식</vt:lpstr>
      <vt:lpstr>간단한 애니메이션 예제</vt:lpstr>
      <vt:lpstr>애니메이션 액션 XML 정의</vt:lpstr>
      <vt:lpstr>메인 액티비티 코드 만들기</vt:lpstr>
      <vt:lpstr>메인 액티비티 코드 만들기 (계속)</vt:lpstr>
      <vt:lpstr>실행 화면</vt:lpstr>
      <vt:lpstr>PowerPoint 프레젠테이션</vt:lpstr>
      <vt:lpstr>프래그먼트란?</vt:lpstr>
      <vt:lpstr>화면을 전환하는 경우와 화면을 분할하는 경우</vt:lpstr>
      <vt:lpstr>액티비티와 프래그먼트의 동작 방식 비교</vt:lpstr>
      <vt:lpstr>하나의 액티비티 안에서 프래그먼트 전환</vt:lpstr>
      <vt:lpstr>프래그먼트를 위한 레이아웃 인플레이션</vt:lpstr>
      <vt:lpstr>프래그먼트 대표적인 특성</vt:lpstr>
      <vt:lpstr>프래그먼트 만들어 화면에 추가하기</vt:lpstr>
      <vt:lpstr>프래그먼트 만들어 화면에 추가하기</vt:lpstr>
      <vt:lpstr>프래그먼트 만들어 화면에 추가하기</vt:lpstr>
      <vt:lpstr>프래그먼트 만들어 화면에 추가하기</vt:lpstr>
      <vt:lpstr>프래그먼트 만들어 화면에 추가하기</vt:lpstr>
      <vt:lpstr>프래그먼트를 만들어 사용하는 과정</vt:lpstr>
      <vt:lpstr>앱 실행 결과</vt:lpstr>
      <vt:lpstr>프래그먼트의 교체 – MainFragment.java</vt:lpstr>
      <vt:lpstr>코드에서 프래그먼트 추가하기</vt:lpstr>
      <vt:lpstr>코드에서 프래그먼트 추가하기</vt:lpstr>
      <vt:lpstr>코드에서 프래그먼트 추가하기</vt:lpstr>
      <vt:lpstr>액티비티와 프래그먼트 간 의사소통</vt:lpstr>
      <vt:lpstr>프래그먼트의 수명주기</vt:lpstr>
      <vt:lpstr>PowerPoint 프레젠테이션</vt:lpstr>
      <vt:lpstr>웹브라우저 사용하기</vt:lpstr>
      <vt:lpstr>WebView의 기본설정</vt:lpstr>
      <vt:lpstr>WebViewClient 클래스</vt:lpstr>
      <vt:lpstr>WebChromeClient 클래스</vt:lpstr>
      <vt:lpstr>Javascript Interface</vt:lpstr>
      <vt:lpstr>웹브라우저 포함하기 예제</vt:lpstr>
      <vt:lpstr>메인 액티비티 코드 만들기</vt:lpstr>
      <vt:lpstr>assets 폴더 만들기</vt:lpstr>
      <vt:lpstr>index.html</vt:lpstr>
      <vt:lpstr>activity_main.xml</vt:lpstr>
      <vt:lpstr>MainActivity.java</vt:lpstr>
      <vt:lpstr>MainActivity.java</vt:lpstr>
      <vt:lpstr>앱 실행 화면</vt:lpstr>
      <vt:lpstr>PowerPoint 프레젠테이션</vt:lpstr>
      <vt:lpstr>왜 굳이 선택위젯이라는 이름으로 구분할까?</vt:lpstr>
      <vt:lpstr>리스트뷰로 보여줄 때 해야 할 일들</vt:lpstr>
      <vt:lpstr>리스트뷰 사용하기 예제</vt:lpstr>
      <vt:lpstr>한 아이템으로 보여줄 XML 레이아웃 정의</vt:lpstr>
      <vt:lpstr>한 아이템으로 보여줄 XML 레이아웃 정의 (계속)</vt:lpstr>
      <vt:lpstr>한 아이템으로 보여줄 데이터 클래스 정의</vt:lpstr>
      <vt:lpstr>새로운 어댑터 클래스 정의</vt:lpstr>
      <vt:lpstr>새로운 어댑터 클래스 정의 (계속)</vt:lpstr>
      <vt:lpstr>getView() 메소드</vt:lpstr>
      <vt:lpstr>SingerAdapter.java</vt:lpstr>
      <vt:lpstr>MainActivity.java</vt:lpstr>
      <vt:lpstr>PowerPoint 프레젠테이션</vt:lpstr>
      <vt:lpstr>실행 화면</vt:lpstr>
    </vt:vector>
  </TitlesOfParts>
  <Manager>Mike</Manager>
  <Company>UbiWare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DoItAndroidAppProgramming</dc:title>
  <dc:subject>Lecture Notes</dc:subject>
  <dc:creator>Mike</dc:creator>
  <cp:lastModifiedBy>Sunrin</cp:lastModifiedBy>
  <cp:revision>3399</cp:revision>
  <dcterms:modified xsi:type="dcterms:W3CDTF">2017-06-26T01:00:08Z</dcterms:modified>
</cp:coreProperties>
</file>